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9" r:id="rId1"/>
    <p:sldMasterId id="2147483651" r:id="rId2"/>
  </p:sldMasterIdLst>
  <p:sldIdLst>
    <p:sldId id="256" r:id="rId3"/>
    <p:sldId id="259" r:id="rId4"/>
    <p:sldId id="260" r:id="rId5"/>
    <p:sldId id="261" r:id="rId6"/>
    <p:sldId id="257" r:id="rId7"/>
    <p:sldId id="258" r:id="rId8"/>
  </p:sldIdLst>
  <p:sldSz cx="9144000" cy="6858000" type="screen4x3"/>
  <p:notesSz cx="6858000" cy="9144000"/>
  <p:embeddedFontLst>
    <p:embeddedFont>
      <p:font typeface="Centaur" panose="02030504050205020304" pitchFamily="18" charset="0"/>
      <p:regular r:id="rId9"/>
    </p:embeddedFont>
    <p:embeddedFont>
      <p:font typeface="Tahoma" panose="020B0604030504040204" pitchFamily="34" charset="0"/>
      <p:regular r:id="rId10"/>
      <p:bold r:id="rId11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1080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3.fntdata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font" Target="fonts/font2.fntdata"/><Relationship Id="rId4" Type="http://schemas.openxmlformats.org/officeDocument/2006/relationships/slide" Target="slides/slide2.xml"/><Relationship Id="rId9" Type="http://schemas.openxmlformats.org/officeDocument/2006/relationships/font" Target="fonts/font1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E2B9F4AC-CC69-4E46-A210-59022B2F9AA5}"/>
              </a:ext>
            </a:extLst>
          </p:cNvPr>
          <p:cNvSpPr>
            <a:spLocks noGrp="1" noRot="1" noChangeArrowheads="1"/>
          </p:cNvSpPr>
          <p:nvPr>
            <p:ph type="ctrTitle"/>
          </p:nvPr>
        </p:nvSpPr>
        <p:spPr>
          <a:xfrm>
            <a:off x="685800" y="1981200"/>
            <a:ext cx="7772400" cy="1600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1768AFDA-7D55-4958-8706-E8938C153942}"/>
              </a:ext>
            </a:extLst>
          </p:cNvPr>
          <p:cNvSpPr>
            <a:spLocks noGrp="1" noRot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5124" name="Rectangle 4">
            <a:extLst>
              <a:ext uri="{FF2B5EF4-FFF2-40B4-BE49-F238E27FC236}">
                <a16:creationId xmlns:a16="http://schemas.microsoft.com/office/drawing/2014/main" id="{ED9BD829-D644-41D8-940E-B4724029AFBC}"/>
              </a:ext>
            </a:extLst>
          </p:cNvPr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8E169261-20BC-4330-BA96-8E133BE88FE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126" name="Rectangle 6">
            <a:extLst>
              <a:ext uri="{FF2B5EF4-FFF2-40B4-BE49-F238E27FC236}">
                <a16:creationId xmlns:a16="http://schemas.microsoft.com/office/drawing/2014/main" id="{93D2E103-4134-4DCD-B43C-2AC4CD80816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A1B808E3-2A98-49AF-98C1-B6284B2EB03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795488-4F87-4011-9AD1-95D8C4A25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CB588C-27F5-47C4-8E0F-89C1896C90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1590C8-79BD-42F5-90C8-C828B767A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6354B1-37DF-4629-9D69-D86D8395F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240143-2A17-4A78-8291-E9F95C4F5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0BE746-ACD7-4CC6-B669-56462BA6241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6375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8B2EF84-8309-4DE4-AC37-8A94390984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3598EF-C698-44FB-9E23-F28EF4E17D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61007D-08E6-4BAB-9B9B-784FAB35E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B5D59C-605B-4D1C-AB08-A1FBAA476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4DE99F-A24B-4E27-812D-3FF25EDBC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4B6C5D-51E6-4FE7-9548-4A9EAFC20EA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39238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B2959087-244A-40DB-B275-BD4137E3AE5E}"/>
              </a:ext>
            </a:extLst>
          </p:cNvPr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A578E9FB-76D2-469E-81FA-4756FCD1FAC9}"/>
              </a:ext>
            </a:extLst>
          </p:cNvPr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14340" name="Freeform 4">
            <a:extLst>
              <a:ext uri="{FF2B5EF4-FFF2-40B4-BE49-F238E27FC236}">
                <a16:creationId xmlns:a16="http://schemas.microsoft.com/office/drawing/2014/main" id="{DA085855-BFDC-4E2A-AA65-DBD43AF50092}"/>
              </a:ext>
            </a:extLst>
          </p:cNvPr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1" name="Rectangle 5">
            <a:extLst>
              <a:ext uri="{FF2B5EF4-FFF2-40B4-BE49-F238E27FC236}">
                <a16:creationId xmlns:a16="http://schemas.microsoft.com/office/drawing/2014/main" id="{C15824B0-F121-49F6-BBC2-785DE70C3F0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14342" name="Rectangle 6">
            <a:extLst>
              <a:ext uri="{FF2B5EF4-FFF2-40B4-BE49-F238E27FC236}">
                <a16:creationId xmlns:a16="http://schemas.microsoft.com/office/drawing/2014/main" id="{AB221408-FD17-4FBF-9A35-B5999DDFC7A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CFE0337-569B-499A-80E6-6A627D523009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4343" name="Rectangle 7">
            <a:extLst>
              <a:ext uri="{FF2B5EF4-FFF2-40B4-BE49-F238E27FC236}">
                <a16:creationId xmlns:a16="http://schemas.microsoft.com/office/drawing/2014/main" id="{CF1A1873-1A84-4996-A7E7-76FA172D8C4F}"/>
              </a:ext>
            </a:extLst>
          </p:cNvPr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502803-EF4A-4E98-94D5-E1210451F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F6B4C4-3D33-4167-8AE3-C17AA73E5B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83E228-4BAC-4191-9CC1-67AE3C7E5E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1CB1E5-EE93-49DD-A4DF-5B3F44432C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115D28-69DC-4950-BD79-6AC936B65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33AD3D-9CAC-49A9-A3EE-B7ED20E77A0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66700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7C7DE9-0B43-4ADC-AFCD-05C0B0166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B41D63-BFAB-48BB-BF85-0F814755B6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254242-024E-4B87-B809-BBD5EF0F1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E30249-9A1C-4DBB-8855-5C6118CFA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E43AAC-8A6C-4038-9818-E2545ADE1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A8A791-84AA-4424-96A1-B32F90D8926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22396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942C86-E197-41CD-AE66-977FB3B32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AF5B68-545C-4419-B3F5-D5ED4538A0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C32795-0284-4922-B365-0299A62243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374072-179A-4983-B43B-31347944B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EFDF1E-02A8-46C7-BE87-A62732AD1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471022-7399-4659-8C97-F0053D2EC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E5134B-C3DB-4E93-ADF7-DC0A7164A5F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1202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DC13B-B7A1-4A25-AFA9-DCBE562D63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27E440-CADF-4F80-97ED-654DD07362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295C79-C537-49F2-B5F3-D502D64926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E78A0F-BACC-46FB-AC80-3798C140A8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151836D-77D0-4CBB-8876-025BBDFA77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125669C-AEB6-460B-8360-080EB1165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83326F-4572-4EE3-BE5F-FB40CA081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D36677F-666B-4CA4-871B-A7EE563FD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78B5CE-54CB-4819-B2F5-F59B776BA7A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24766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B92D69-BA27-49BB-BD66-3D14A69B24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B73DB37-E32E-4C2D-8080-1B8E636D3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93F3F0-15F1-42CE-8DBD-5877E3DA6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DC6289-1645-49B8-ACB3-2E759C301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15903E-B92C-482C-AC38-831D6DE3A18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03471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6B3EF17-2F48-4C05-9F40-3D64DB45DA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60F1A29-F9E7-42CD-89F1-659D71DBE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13A778-0C1C-4655-A23C-396375544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6E4BF8-FFA0-4710-87CE-6FB14C44BD4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4389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60D228-BC2F-44BB-B486-6F48F540C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3ADFC5-22A0-4C07-8D64-8154A4D6E0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8F2725-8AA6-4948-846C-0883D57C06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21D93E-D736-4021-88CE-D1CAD48251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A43ECF-39BC-402D-AB53-6E36CA0D6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C79FD0-076A-43C1-8927-A19E895C1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AF73E8-B0DB-43F8-8682-C8F446F100D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3037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0CE63E-C622-4F21-9DF1-F02A40B92A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460E77-A1A7-4276-8167-F5BB78F081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49D0DE-86CF-4514-B9A8-15AE8EF356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33B8E4-1071-45DF-B133-E9E0ECBE09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0BFC0B-2D81-43E7-9751-69A1702AF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468BA9-1724-4899-8729-A080304A23E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95355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CE814B-D6DE-4D4C-A51E-AAF6ECB95E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6FCC77A-08FF-4343-9D33-7EB7C96C71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255FDF-BEBA-44A9-800D-730CC9C62E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40E6C8-270C-445D-8AB7-14429FC8B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5E6BE4-B049-4333-8441-4C2D2241C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2DE361-652D-4DBF-85B1-1D975EA3E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E449EB-E7D8-477B-921C-0955869C97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25755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EF6977-8766-48AD-AE18-158A3C3682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B87909-69A4-476E-A3E1-1D7CA5C57A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F03FC6-69C1-4B63-AB79-003D81D5C0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C615AD-9641-4417-993E-BACA8FB85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862DDD-E9CB-44F7-BE1F-3B19466D5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C2D1B1-9771-4BEC-83DE-6D70B93D02B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54036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28F13F0-EC74-4B4D-877E-945D94A33C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0F0729-2CDE-4747-A489-4B6D98205B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AB33B7-B6A1-499D-A8A0-480FC0C3C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2DBD43-265D-42FB-A02F-B2916161B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E31723-469C-4FB5-A38B-2F072CA03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91E065-3119-4F4F-B8FE-A756AFF5405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1049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3F8F06-D787-4A03-9CEC-E35D4368C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CB25B0-9EC5-488C-95A6-54CD3CE31C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8CCE3F-1C1A-4CB8-93C2-42DA322E7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42B83D-2D4B-48BC-AEF9-BE887E55C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0C3B5A-0A3F-4DB0-87BD-726049B76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A57015-B37D-438C-A3FF-DEE1966967E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671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95877-465B-4740-B71E-795C35195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BBCE51-DB6D-4BEC-A02E-1EC136456C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AA7496-543A-4790-8C3C-F15F11CFA4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BFBEA4-63D6-4E0E-880A-590C12E507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86788C-7569-44CB-B2FC-C6C1B2D181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B4E4A2-5B43-40A5-9CAE-B10695606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13F436-4808-4E84-9DD7-5D366D115B7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4414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05CAA-1B26-489E-9D77-4808BE65F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2DEDDD-93DF-4163-B430-46C14A9B3C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F66004-5DEF-4280-8914-3F0C0F7A31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A6B1070-9F36-417A-A4D5-BFC6183EFC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8B2E9EF-E4FF-4844-9FB8-B64C2BB2A6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28A0B9-9508-4DF9-A3FC-14DE11CD0F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E18945F-8D7F-4865-9B67-A693768A2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405B91E-B498-48C3-8FC0-4BDE31DDB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42AD09-611B-4309-AC4D-C62CC434A42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8727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54C4F9-DE23-4062-A482-6B4F4E9808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693C02-AC42-48A6-8239-5559BE294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52CDE1-4A53-463E-A8FA-56BC75E49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156A41-1E54-4ED3-BCD2-299BB2A09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28623B-DB82-45BC-8598-6DCAD4564A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592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330A7BC-8531-4B0B-9171-5308119B6C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D49BB6-3997-4323-A000-4A16354CB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9E278B-5DFF-483E-957B-9CFA0CACA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1728C7-F495-45EA-A4BA-968011F81B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1215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5AD5C1-BC04-49AB-9F2B-6745CC326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969E24-F64A-4B56-9EDC-22D62EAEF1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E4F0FB-0A77-4DBC-8B24-88C09E427F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BD71F0-F74B-4CEA-A9EF-1028DDAAD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6C5422-4F97-4586-8004-CE7F811919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DC15EF-0B02-4D53-8172-40229798B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55DB51-E092-4B89-914F-2F73621D540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952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FA76F-BED4-4180-ACF6-9C3602935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561CE02-C279-4C34-82E1-A7D99C6946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359F70-EEB7-4533-BF7A-7B93A54EE9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2EFD20-BE9F-4B28-A7C6-7846EB315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F20CF2-3AD3-4251-B4DF-A0B8F593C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97F2CD-EB6F-49A5-BC7D-B88E802E9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79C0C4-3EED-466F-97BC-767352A22E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938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-20000"/>
                    </a14:imgEffect>
                    <a14:imgEffect>
                      <a14:brightnessContrast bright="-35000" contrast="10000"/>
                    </a14:imgEffect>
                  </a14:imgLayer>
                </a14:imgProps>
              </a:ext>
            </a:extLst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AC748DFB-DA25-4CF5-BE01-8E1CBD78437A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10588" cy="132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91798055-D1C2-45BE-AFD1-89B30A669E0A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76400"/>
            <a:ext cx="8540750" cy="442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9558529F-010B-4EF3-BC6F-8C88F587917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5225"/>
            <a:ext cx="22860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en-US"/>
          </a:p>
        </p:txBody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6712BBA4-C436-4B65-A850-9D168DA2FB2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en-US"/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1C2C335F-5991-44E3-8618-6D0CD12A797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60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B84B4DF0-185B-43DE-8234-D7A412BD55B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-20000"/>
                    </a14:imgEffect>
                    <a14:imgEffect>
                      <a14:brightnessContrast bright="-35000" contrast="10000"/>
                    </a14:imgEffect>
                  </a14:imgLayer>
                </a14:imgProps>
              </a:ext>
            </a:extLst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2BD1DEFC-937D-4052-B9C3-F5EDDEF9A6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DC77E77E-894A-464F-9826-3EAC2CEAA4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CEC5E8D2-CD5A-4A2B-867B-1B49BB0D09E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en-US"/>
          </a:p>
        </p:txBody>
      </p:sp>
      <p:sp>
        <p:nvSpPr>
          <p:cNvPr id="13317" name="Rectangle 5">
            <a:extLst>
              <a:ext uri="{FF2B5EF4-FFF2-40B4-BE49-F238E27FC236}">
                <a16:creationId xmlns:a16="http://schemas.microsoft.com/office/drawing/2014/main" id="{AAA29324-E7E2-4D70-BD9D-0D3AF37BC3F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en-US"/>
          </a:p>
        </p:txBody>
      </p:sp>
      <p:sp>
        <p:nvSpPr>
          <p:cNvPr id="13318" name="Rectangle 6">
            <a:extLst>
              <a:ext uri="{FF2B5EF4-FFF2-40B4-BE49-F238E27FC236}">
                <a16:creationId xmlns:a16="http://schemas.microsoft.com/office/drawing/2014/main" id="{B9328443-976C-46EC-96D0-FE0842F5C38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2A875978-A4BF-444E-A79F-7344949101C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v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7A148560-A4AB-47F4-B201-2DDAFC4A263B}"/>
              </a:ext>
            </a:extLst>
          </p:cNvPr>
          <p:cNvSpPr>
            <a:spLocks noGrp="1" noRot="1" noChangeArrowheads="1"/>
          </p:cNvSpPr>
          <p:nvPr>
            <p:ph type="ctrTitle"/>
          </p:nvPr>
        </p:nvSpPr>
        <p:spPr>
          <a:xfrm>
            <a:off x="0" y="228600"/>
            <a:ext cx="9144000" cy="838200"/>
          </a:xfrm>
        </p:spPr>
        <p:txBody>
          <a:bodyPr/>
          <a:lstStyle/>
          <a:p>
            <a:r>
              <a:rPr lang="en-US" altLang="en-US" sz="7500" b="1" dirty="0">
                <a:solidFill>
                  <a:srgbClr val="FFFF00"/>
                </a:solidFill>
                <a:latin typeface="Centaur" panose="02030504050205020304" pitchFamily="18" charset="0"/>
              </a:rPr>
              <a:t>A Night-Time Sermon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1E9457D8-44C4-4BB2-A1D7-B5909A69E274}"/>
              </a:ext>
            </a:extLst>
          </p:cNvPr>
          <p:cNvSpPr>
            <a:spLocks noGrp="1" noRot="1" noChangeArrowheads="1"/>
          </p:cNvSpPr>
          <p:nvPr>
            <p:ph type="subTitle" idx="1"/>
          </p:nvPr>
        </p:nvSpPr>
        <p:spPr>
          <a:xfrm>
            <a:off x="228600" y="1219200"/>
            <a:ext cx="8686800" cy="5410200"/>
          </a:xfrm>
          <a:ln w="76200">
            <a:solidFill>
              <a:srgbClr val="FFFF00"/>
            </a:solidFill>
          </a:ln>
        </p:spPr>
        <p:txBody>
          <a:bodyPr/>
          <a:lstStyle/>
          <a:p>
            <a:r>
              <a:rPr lang="en-US" altLang="en-US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Text: John 3:1-21</a:t>
            </a:r>
          </a:p>
          <a:p>
            <a:r>
              <a:rPr lang="en-US" altLang="en-US" sz="4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Christ Taught In Deed And Word</a:t>
            </a:r>
          </a:p>
          <a:p>
            <a:pPr algn="just"/>
            <a:r>
              <a:rPr lang="en-US" altLang="en-US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John 3:2 (Acts 1:1)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altLang="en-US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Christ prayed often (Mk. 1:35, 6:46)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altLang="en-US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Christ obeyed God (Jn. 4:34; Heb. 10:9;	I Pet. 2:21-22)</a:t>
            </a:r>
          </a:p>
          <a:p>
            <a:pPr algn="just"/>
            <a:r>
              <a:rPr lang="en-US" altLang="en-US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Let us follow Christ’s example (Phil. 4:8-9; Heb. 5:12-14).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205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uiExpand="1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AD5752DE-F0C3-4DCA-B7F2-7B1ED8C68B51}"/>
              </a:ext>
            </a:extLst>
          </p:cNvPr>
          <p:cNvSpPr>
            <a:spLocks noGrp="1" noRot="1" noChangeArrowheads="1"/>
          </p:cNvSpPr>
          <p:nvPr>
            <p:ph type="ctrTitle"/>
          </p:nvPr>
        </p:nvSpPr>
        <p:spPr>
          <a:xfrm>
            <a:off x="0" y="228600"/>
            <a:ext cx="9144000" cy="838200"/>
          </a:xfrm>
        </p:spPr>
        <p:txBody>
          <a:bodyPr/>
          <a:lstStyle/>
          <a:p>
            <a:r>
              <a:rPr lang="en-US" altLang="en-US" sz="7500" b="1" dirty="0">
                <a:solidFill>
                  <a:srgbClr val="FFFF00"/>
                </a:solidFill>
                <a:latin typeface="Centaur" panose="02030504050205020304" pitchFamily="18" charset="0"/>
              </a:rPr>
              <a:t>A Night-Time Sermon</a:t>
            </a:r>
            <a:endParaRPr lang="en-US" altLang="en-US" sz="7500" dirty="0">
              <a:solidFill>
                <a:srgbClr val="FFFF00"/>
              </a:solidFill>
              <a:latin typeface="OldCentury" pitchFamily="2" charset="0"/>
            </a:endParaRP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497756C8-F653-4E98-98F9-D1DF5A89A887}"/>
              </a:ext>
            </a:extLst>
          </p:cNvPr>
          <p:cNvSpPr>
            <a:spLocks noGrp="1" noRot="1" noChangeArrowheads="1"/>
          </p:cNvSpPr>
          <p:nvPr>
            <p:ph type="subTitle" idx="1"/>
          </p:nvPr>
        </p:nvSpPr>
        <p:spPr>
          <a:xfrm>
            <a:off x="228600" y="1219200"/>
            <a:ext cx="8686800" cy="5410200"/>
          </a:xfrm>
          <a:ln w="76200">
            <a:solidFill>
              <a:srgbClr val="FFFF00"/>
            </a:solidFill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4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Christ Answered Nicodemus</a:t>
            </a:r>
          </a:p>
          <a:p>
            <a:pPr algn="just">
              <a:lnSpc>
                <a:spcPct val="90000"/>
              </a:lnSpc>
            </a:pPr>
            <a:r>
              <a:rPr lang="en-US" altLang="en-US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John 3:3-8</a:t>
            </a:r>
          </a:p>
          <a:p>
            <a:pPr algn="just">
              <a:lnSpc>
                <a:spcPct val="90000"/>
              </a:lnSpc>
            </a:pPr>
            <a:r>
              <a:rPr lang="en-US" altLang="en-US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Nicodemus needed to be born again!</a:t>
            </a:r>
          </a:p>
          <a:p>
            <a:pPr algn="just">
              <a:lnSpc>
                <a:spcPct val="90000"/>
              </a:lnSpc>
            </a:pPr>
            <a:r>
              <a:rPr lang="en-US" altLang="en-US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Nicodemus’ confusion (Jn. 3:4) …</a:t>
            </a:r>
          </a:p>
          <a:p>
            <a:pPr algn="just">
              <a:lnSpc>
                <a:spcPct val="90000"/>
              </a:lnSpc>
            </a:pPr>
            <a:r>
              <a:rPr lang="en-US" altLang="en-US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Then, Jesus’ explanation (Jn. 3:5)!</a:t>
            </a:r>
          </a:p>
          <a:p>
            <a:pPr algn="just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To be </a:t>
            </a:r>
            <a:r>
              <a:rPr lang="en-US" altLang="en-US" sz="3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“born again”</a:t>
            </a:r>
            <a:r>
              <a:rPr lang="en-US" altLang="en-US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to be born </a:t>
            </a:r>
            <a:r>
              <a:rPr lang="en-US" altLang="en-US" sz="3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“of water and the spirit”</a:t>
            </a:r>
            <a:r>
              <a:rPr lang="en-US" altLang="en-US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(vice versa)! (Titus 3:5)</a:t>
            </a:r>
          </a:p>
          <a:p>
            <a:pPr algn="just">
              <a:lnSpc>
                <a:spcPct val="90000"/>
              </a:lnSpc>
            </a:pPr>
            <a:r>
              <a:rPr lang="en-US" altLang="en-US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Jesus addresses Nicodemus’ concern further (Jn. 3:6-8).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2253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uiExpand="1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1ED21F5E-888F-4453-A216-3D75BDD230E3}"/>
              </a:ext>
            </a:extLst>
          </p:cNvPr>
          <p:cNvSpPr>
            <a:spLocks noGrp="1" noRot="1" noChangeArrowheads="1"/>
          </p:cNvSpPr>
          <p:nvPr>
            <p:ph type="ctrTitle"/>
          </p:nvPr>
        </p:nvSpPr>
        <p:spPr>
          <a:xfrm>
            <a:off x="0" y="228600"/>
            <a:ext cx="9144000" cy="838200"/>
          </a:xfrm>
        </p:spPr>
        <p:txBody>
          <a:bodyPr/>
          <a:lstStyle/>
          <a:p>
            <a:r>
              <a:rPr lang="en-US" altLang="en-US" sz="7500" b="1" dirty="0">
                <a:solidFill>
                  <a:srgbClr val="FFFF00"/>
                </a:solidFill>
                <a:latin typeface="Centaur" panose="02030504050205020304" pitchFamily="18" charset="0"/>
              </a:rPr>
              <a:t>A Night-Time Sermon</a:t>
            </a:r>
            <a:endParaRPr lang="en-US" altLang="en-US" sz="7500" dirty="0">
              <a:solidFill>
                <a:srgbClr val="FFFF00"/>
              </a:solidFill>
              <a:latin typeface="OldCentury" pitchFamily="2" charset="0"/>
            </a:endParaRP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2C6594B3-5171-4F15-8C03-4CFEC0C545C8}"/>
              </a:ext>
            </a:extLst>
          </p:cNvPr>
          <p:cNvSpPr>
            <a:spLocks noGrp="1" noRot="1" noChangeArrowheads="1"/>
          </p:cNvSpPr>
          <p:nvPr>
            <p:ph type="subTitle" idx="1"/>
          </p:nvPr>
        </p:nvSpPr>
        <p:spPr>
          <a:xfrm>
            <a:off x="228600" y="1219200"/>
            <a:ext cx="8686800" cy="5410200"/>
          </a:xfrm>
          <a:ln w="76200">
            <a:solidFill>
              <a:srgbClr val="FFFF00"/>
            </a:solidFill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4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Christ’s Reprimand Of Nicodemus</a:t>
            </a:r>
          </a:p>
          <a:p>
            <a:pPr algn="just">
              <a:lnSpc>
                <a:spcPct val="90000"/>
              </a:lnSpc>
            </a:pPr>
            <a:r>
              <a:rPr lang="en-US" altLang="en-US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John 3:9-13</a:t>
            </a:r>
          </a:p>
          <a:p>
            <a:pPr algn="just">
              <a:lnSpc>
                <a:spcPct val="90000"/>
              </a:lnSpc>
            </a:pPr>
            <a:r>
              <a:rPr lang="en-US" altLang="en-US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Jesus rebukes Nicodemus because he is one of Israel’s teachers, and yet doesn’t know God’s plan for salvation.</a:t>
            </a:r>
          </a:p>
          <a:p>
            <a:pPr algn="just">
              <a:lnSpc>
                <a:spcPct val="90000"/>
              </a:lnSpc>
            </a:pPr>
            <a:r>
              <a:rPr lang="en-US" altLang="en-US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How could He tell them </a:t>
            </a:r>
            <a:r>
              <a:rPr lang="en-US" altLang="en-US" sz="35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spiritual</a:t>
            </a:r>
            <a:r>
              <a:rPr lang="en-US" altLang="en-US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things when they didn’t believe the </a:t>
            </a:r>
            <a:r>
              <a:rPr lang="en-US" altLang="en-US" sz="35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earthly</a:t>
            </a:r>
            <a:r>
              <a:rPr lang="en-US" altLang="en-US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things?</a:t>
            </a:r>
          </a:p>
          <a:p>
            <a:pPr algn="just">
              <a:lnSpc>
                <a:spcPct val="90000"/>
              </a:lnSpc>
            </a:pPr>
            <a:r>
              <a:rPr lang="en-US" altLang="en-US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need to know the Scriptures so we can obey them (Eph. 5:17; II Tim. 2:15; etc.).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2355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uiExpand="1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39F753F3-AB3C-4FB3-A33B-88BF75C077A3}"/>
              </a:ext>
            </a:extLst>
          </p:cNvPr>
          <p:cNvSpPr>
            <a:spLocks noGrp="1" noRot="1" noChangeArrowheads="1"/>
          </p:cNvSpPr>
          <p:nvPr>
            <p:ph type="ctrTitle"/>
          </p:nvPr>
        </p:nvSpPr>
        <p:spPr>
          <a:xfrm>
            <a:off x="0" y="228600"/>
            <a:ext cx="9144000" cy="838200"/>
          </a:xfrm>
        </p:spPr>
        <p:txBody>
          <a:bodyPr/>
          <a:lstStyle/>
          <a:p>
            <a:r>
              <a:rPr lang="en-US" altLang="en-US" sz="7500" b="1" dirty="0">
                <a:solidFill>
                  <a:srgbClr val="FFFF00"/>
                </a:solidFill>
                <a:latin typeface="Centaur" panose="02030504050205020304" pitchFamily="18" charset="0"/>
              </a:rPr>
              <a:t>A Night-Time Sermon</a:t>
            </a:r>
            <a:endParaRPr lang="en-US" altLang="en-US" sz="7500" dirty="0">
              <a:solidFill>
                <a:srgbClr val="FFFF00"/>
              </a:solidFill>
              <a:latin typeface="OldCentury" pitchFamily="2" charset="0"/>
            </a:endParaRP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CECFF28F-48DA-4C75-B2FC-31C9088E9F89}"/>
              </a:ext>
            </a:extLst>
          </p:cNvPr>
          <p:cNvSpPr>
            <a:spLocks noGrp="1" noRot="1" noChangeArrowheads="1"/>
          </p:cNvSpPr>
          <p:nvPr>
            <p:ph type="subTitle" idx="1"/>
          </p:nvPr>
        </p:nvSpPr>
        <p:spPr>
          <a:xfrm>
            <a:off x="228600" y="1219200"/>
            <a:ext cx="8686800" cy="5410200"/>
          </a:xfrm>
          <a:ln w="76200">
            <a:solidFill>
              <a:srgbClr val="FFFF00"/>
            </a:solidFill>
          </a:ln>
        </p:spPr>
        <p:txBody>
          <a:bodyPr/>
          <a:lstStyle/>
          <a:p>
            <a:r>
              <a:rPr lang="en-US" altLang="en-US" sz="4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Christ Reveals The Way To Salvation</a:t>
            </a:r>
          </a:p>
          <a:p>
            <a:pPr algn="just"/>
            <a:r>
              <a:rPr lang="en-US" altLang="en-US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John 3:14-21 – How will men be saved?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altLang="en-US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By the crucifixion (Jn. 3:14, 12:32-34).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altLang="en-US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By faith (Jn. 3:15-16; Rom. 10:16;			Jas. 2:26).</a:t>
            </a:r>
          </a:p>
          <a:p>
            <a:pPr algn="just"/>
            <a:r>
              <a:rPr lang="en-US" altLang="en-US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Who will come to Christ and be saved?							     (Jn. 3:18-21)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2457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uiExpand="1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F3C89E15-69C1-4819-81C3-375502164F72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en-US" sz="5700" b="1" dirty="0">
                <a:solidFill>
                  <a:srgbClr val="FFFF00"/>
                </a:solidFill>
                <a:latin typeface="Centaur" panose="02030504050205020304" pitchFamily="18" charset="0"/>
              </a:rPr>
              <a:t>“What Must I Do To Be Saved?”</a:t>
            </a:r>
          </a:p>
        </p:txBody>
      </p:sp>
      <p:sp>
        <p:nvSpPr>
          <p:cNvPr id="12291" name="Text Box 3">
            <a:extLst>
              <a:ext uri="{FF2B5EF4-FFF2-40B4-BE49-F238E27FC236}">
                <a16:creationId xmlns:a16="http://schemas.microsoft.com/office/drawing/2014/main" id="{1251B9F9-EA55-4D1B-BBF2-B3EE600C73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990600"/>
            <a:ext cx="8382000" cy="362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altLang="en-US" sz="4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Hear The Gospel (Rom. 10:17)</a:t>
            </a:r>
          </a:p>
          <a:p>
            <a:pPr algn="ctr">
              <a:spcBef>
                <a:spcPct val="20000"/>
              </a:spcBef>
            </a:pPr>
            <a:r>
              <a:rPr lang="en-US" altLang="en-US" sz="4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Believe In Christ (Jn. 8:24)</a:t>
            </a:r>
          </a:p>
          <a:p>
            <a:pPr algn="ctr">
              <a:spcBef>
                <a:spcPct val="20000"/>
              </a:spcBef>
            </a:pPr>
            <a:r>
              <a:rPr lang="en-US" altLang="en-US" sz="4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Repent Of Sins (Lk.13:3)</a:t>
            </a:r>
          </a:p>
          <a:p>
            <a:pPr algn="ctr">
              <a:spcBef>
                <a:spcPct val="20000"/>
              </a:spcBef>
            </a:pPr>
            <a:r>
              <a:rPr lang="en-US" altLang="en-US" sz="4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Confess Christ (Rom. 10:10)</a:t>
            </a:r>
          </a:p>
          <a:p>
            <a:pPr algn="ctr">
              <a:spcBef>
                <a:spcPct val="20000"/>
              </a:spcBef>
            </a:pPr>
            <a:r>
              <a:rPr lang="en-US" altLang="en-US" sz="4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Be Baptized (I Pet. 3:21)</a:t>
            </a:r>
          </a:p>
        </p:txBody>
      </p:sp>
      <p:sp>
        <p:nvSpPr>
          <p:cNvPr id="12292" name="Text Box 4">
            <a:extLst>
              <a:ext uri="{FF2B5EF4-FFF2-40B4-BE49-F238E27FC236}">
                <a16:creationId xmlns:a16="http://schemas.microsoft.com/office/drawing/2014/main" id="{7B7C2FCB-6E46-48A5-B5AA-F52BD5E7C5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648200"/>
            <a:ext cx="891540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4000" b="1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For The Erring Child:</a:t>
            </a:r>
            <a:r>
              <a:rPr lang="en-US" altLang="en-US" sz="4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altLang="en-US" sz="4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Repent (Acts 8:22), Confess (I Jn. 1:9),</a:t>
            </a:r>
          </a:p>
          <a:p>
            <a:pPr algn="ctr"/>
            <a:r>
              <a:rPr lang="en-US" altLang="en-US" sz="4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Pray (Acts 8:22)</a:t>
            </a:r>
          </a:p>
        </p:txBody>
      </p:sp>
      <p:sp>
        <p:nvSpPr>
          <p:cNvPr id="12293" name="Line 5">
            <a:extLst>
              <a:ext uri="{FF2B5EF4-FFF2-40B4-BE49-F238E27FC236}">
                <a16:creationId xmlns:a16="http://schemas.microsoft.com/office/drawing/2014/main" id="{A88A1B1C-2A6C-485C-AFC3-84179CD3D7B4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990600"/>
            <a:ext cx="8153400" cy="0"/>
          </a:xfrm>
          <a:prstGeom prst="line">
            <a:avLst/>
          </a:prstGeom>
          <a:noFill/>
          <a:ln w="1270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 advTm="33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30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30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3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30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7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30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3000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2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Clouds">
  <a:themeElements>
    <a:clrScheme name="Clouds 1">
      <a:dk1>
        <a:srgbClr val="4D4D4D"/>
      </a:dk1>
      <a:lt1>
        <a:srgbClr val="FFFFFF"/>
      </a:lt1>
      <a:dk2>
        <a:srgbClr val="0000A4"/>
      </a:dk2>
      <a:lt2>
        <a:srgbClr val="B7E7FF"/>
      </a:lt2>
      <a:accent1>
        <a:srgbClr val="0099CC"/>
      </a:accent1>
      <a:accent2>
        <a:srgbClr val="00CC99"/>
      </a:accent2>
      <a:accent3>
        <a:srgbClr val="AAAACF"/>
      </a:accent3>
      <a:accent4>
        <a:srgbClr val="DADADA"/>
      </a:accent4>
      <a:accent5>
        <a:srgbClr val="AACAE2"/>
      </a:accent5>
      <a:accent6>
        <a:srgbClr val="00B98A"/>
      </a:accent6>
      <a:hlink>
        <a:srgbClr val="FFCC00"/>
      </a:hlink>
      <a:folHlink>
        <a:srgbClr val="EE941C"/>
      </a:folHlink>
    </a:clrScheme>
    <a:fontScheme name="Clouds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Clouds 1">
        <a:dk1>
          <a:srgbClr val="4D4D4D"/>
        </a:dk1>
        <a:lt1>
          <a:srgbClr val="FFFFFF"/>
        </a:lt1>
        <a:dk2>
          <a:srgbClr val="0000A4"/>
        </a:dk2>
        <a:lt2>
          <a:srgbClr val="B7E7FF"/>
        </a:lt2>
        <a:accent1>
          <a:srgbClr val="0099CC"/>
        </a:accent1>
        <a:accent2>
          <a:srgbClr val="00CC99"/>
        </a:accent2>
        <a:accent3>
          <a:srgbClr val="AAAACF"/>
        </a:accent3>
        <a:accent4>
          <a:srgbClr val="DADADA"/>
        </a:accent4>
        <a:accent5>
          <a:srgbClr val="AACAE2"/>
        </a:accent5>
        <a:accent6>
          <a:srgbClr val="00B98A"/>
        </a:accent6>
        <a:hlink>
          <a:srgbClr val="FFCC00"/>
        </a:hlink>
        <a:folHlink>
          <a:srgbClr val="EE941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2">
        <a:dk1>
          <a:srgbClr val="000066"/>
        </a:dk1>
        <a:lt1>
          <a:srgbClr val="FFFFFF"/>
        </a:lt1>
        <a:dk2>
          <a:srgbClr val="00A2DC"/>
        </a:dk2>
        <a:lt2>
          <a:srgbClr val="FFFFFF"/>
        </a:lt2>
        <a:accent1>
          <a:srgbClr val="0079A4"/>
        </a:accent1>
        <a:accent2>
          <a:srgbClr val="33CCCC"/>
        </a:accent2>
        <a:accent3>
          <a:srgbClr val="AACEEB"/>
        </a:accent3>
        <a:accent4>
          <a:srgbClr val="DADADA"/>
        </a:accent4>
        <a:accent5>
          <a:srgbClr val="AABECF"/>
        </a:accent5>
        <a:accent6>
          <a:srgbClr val="2DB9B9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3">
        <a:dk1>
          <a:srgbClr val="010199"/>
        </a:dk1>
        <a:lt1>
          <a:srgbClr val="FFFFFF"/>
        </a:lt1>
        <a:dk2>
          <a:srgbClr val="000092"/>
        </a:dk2>
        <a:lt2>
          <a:srgbClr val="CCFFFF"/>
        </a:lt2>
        <a:accent1>
          <a:srgbClr val="66CCFF"/>
        </a:accent1>
        <a:accent2>
          <a:srgbClr val="2EBDBA"/>
        </a:accent2>
        <a:accent3>
          <a:srgbClr val="AAAAC7"/>
        </a:accent3>
        <a:accent4>
          <a:srgbClr val="DADADA"/>
        </a:accent4>
        <a:accent5>
          <a:srgbClr val="B8E2FF"/>
        </a:accent5>
        <a:accent6>
          <a:srgbClr val="29ABA8"/>
        </a:accent6>
        <a:hlink>
          <a:srgbClr val="66FF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4">
        <a:dk1>
          <a:srgbClr val="000000"/>
        </a:dk1>
        <a:lt1>
          <a:srgbClr val="FFFFFF"/>
        </a:lt1>
        <a:dk2>
          <a:srgbClr val="006A67"/>
        </a:dk2>
        <a:lt2>
          <a:srgbClr val="FFFFCC"/>
        </a:lt2>
        <a:accent1>
          <a:srgbClr val="33CCCC"/>
        </a:accent1>
        <a:accent2>
          <a:srgbClr val="6D6FC7"/>
        </a:accent2>
        <a:accent3>
          <a:srgbClr val="AAB9B8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00FFFF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5">
        <a:dk1>
          <a:srgbClr val="4D4D4D"/>
        </a:dk1>
        <a:lt1>
          <a:srgbClr val="FFFFFF"/>
        </a:lt1>
        <a:dk2>
          <a:srgbClr val="650BB7"/>
        </a:dk2>
        <a:lt2>
          <a:srgbClr val="FFFFFF"/>
        </a:lt2>
        <a:accent1>
          <a:srgbClr val="FF66FF"/>
        </a:accent1>
        <a:accent2>
          <a:srgbClr val="666699"/>
        </a:accent2>
        <a:accent3>
          <a:srgbClr val="B8AAD8"/>
        </a:accent3>
        <a:accent4>
          <a:srgbClr val="DADADA"/>
        </a:accent4>
        <a:accent5>
          <a:srgbClr val="FFB8FF"/>
        </a:accent5>
        <a:accent6>
          <a:srgbClr val="5C5C8A"/>
        </a:accent6>
        <a:hlink>
          <a:srgbClr val="E9E9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6">
        <a:dk1>
          <a:srgbClr val="FFFFFF"/>
        </a:dk1>
        <a:lt1>
          <a:srgbClr val="FFFFFF"/>
        </a:lt1>
        <a:dk2>
          <a:srgbClr val="005000"/>
        </a:dk2>
        <a:lt2>
          <a:srgbClr val="DCEAAE"/>
        </a:lt2>
        <a:accent1>
          <a:srgbClr val="99CC00"/>
        </a:accent1>
        <a:accent2>
          <a:srgbClr val="6F801A"/>
        </a:accent2>
        <a:accent3>
          <a:srgbClr val="AAB3AA"/>
        </a:accent3>
        <a:accent4>
          <a:srgbClr val="DADADA"/>
        </a:accent4>
        <a:accent5>
          <a:srgbClr val="CAE2AA"/>
        </a:accent5>
        <a:accent6>
          <a:srgbClr val="647316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7">
        <a:dk1>
          <a:srgbClr val="4F4F77"/>
        </a:dk1>
        <a:lt1>
          <a:srgbClr val="FFFFFF"/>
        </a:lt1>
        <a:dk2>
          <a:srgbClr val="7979A5"/>
        </a:dk2>
        <a:lt2>
          <a:srgbClr val="F3F3FF"/>
        </a:lt2>
        <a:accent1>
          <a:srgbClr val="5D5D8B"/>
        </a:accent1>
        <a:accent2>
          <a:srgbClr val="66CCFF"/>
        </a:accent2>
        <a:accent3>
          <a:srgbClr val="BEBECF"/>
        </a:accent3>
        <a:accent4>
          <a:srgbClr val="DADADA"/>
        </a:accent4>
        <a:accent5>
          <a:srgbClr val="B6B6C4"/>
        </a:accent5>
        <a:accent6>
          <a:srgbClr val="5CB9E7"/>
        </a:accent6>
        <a:hlink>
          <a:srgbClr val="CCECFF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8">
        <a:dk1>
          <a:srgbClr val="000000"/>
        </a:dk1>
        <a:lt1>
          <a:srgbClr val="B9B9B9"/>
        </a:lt1>
        <a:dk2>
          <a:srgbClr val="8A8472"/>
        </a:dk2>
        <a:lt2>
          <a:srgbClr val="4D4D4D"/>
        </a:lt2>
        <a:accent1>
          <a:srgbClr val="EDEEE2"/>
        </a:accent1>
        <a:accent2>
          <a:srgbClr val="7FAA7E"/>
        </a:accent2>
        <a:accent3>
          <a:srgbClr val="D9D9D9"/>
        </a:accent3>
        <a:accent4>
          <a:srgbClr val="000000"/>
        </a:accent4>
        <a:accent5>
          <a:srgbClr val="F4F5EE"/>
        </a:accent5>
        <a:accent6>
          <a:srgbClr val="729A72"/>
        </a:accent6>
        <a:hlink>
          <a:srgbClr val="008000"/>
        </a:hlink>
        <a:folHlink>
          <a:srgbClr val="989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ouds 9">
        <a:dk1>
          <a:srgbClr val="000000"/>
        </a:dk1>
        <a:lt1>
          <a:srgbClr val="FEA24E"/>
        </a:lt1>
        <a:dk2>
          <a:srgbClr val="CC6600"/>
        </a:dk2>
        <a:lt2>
          <a:srgbClr val="808080"/>
        </a:lt2>
        <a:accent1>
          <a:srgbClr val="FBEECD"/>
        </a:accent1>
        <a:accent2>
          <a:srgbClr val="ECD044"/>
        </a:accent2>
        <a:accent3>
          <a:srgbClr val="FECEB2"/>
        </a:accent3>
        <a:accent4>
          <a:srgbClr val="000000"/>
        </a:accent4>
        <a:accent5>
          <a:srgbClr val="FDF5E3"/>
        </a:accent5>
        <a:accent6>
          <a:srgbClr val="D6BC3D"/>
        </a:accent6>
        <a:hlink>
          <a:srgbClr val="E42B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Clouds</Template>
  <TotalTime>404</TotalTime>
  <Words>345</Words>
  <Application>Microsoft Office PowerPoint</Application>
  <PresentationFormat>On-screen Show (4:3)</PresentationFormat>
  <Paragraphs>36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OldCentury</vt:lpstr>
      <vt:lpstr>Arial</vt:lpstr>
      <vt:lpstr>Tahoma</vt:lpstr>
      <vt:lpstr>Centaur</vt:lpstr>
      <vt:lpstr>Times New Roman</vt:lpstr>
      <vt:lpstr>Wingdings</vt:lpstr>
      <vt:lpstr>Clouds</vt:lpstr>
      <vt:lpstr>Ocean</vt:lpstr>
      <vt:lpstr>A Night-Time Sermon</vt:lpstr>
      <vt:lpstr>A Night-Time Sermon</vt:lpstr>
      <vt:lpstr>A Night-Time Sermon</vt:lpstr>
      <vt:lpstr>A Night-Time Sermon</vt:lpstr>
      <vt:lpstr>“What Must I Do To Be Saved?”</vt:lpstr>
      <vt:lpstr>PowerPoint Presentation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Manna</dc:title>
  <dc:creator>Jarrod Jacobs</dc:creator>
  <cp:lastModifiedBy>Jarrod Jacobs</cp:lastModifiedBy>
  <cp:revision>24</cp:revision>
  <dcterms:created xsi:type="dcterms:W3CDTF">2007-01-20T23:47:32Z</dcterms:created>
  <dcterms:modified xsi:type="dcterms:W3CDTF">2023-12-10T04:03:53Z</dcterms:modified>
</cp:coreProperties>
</file>