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457" r:id="rId3"/>
    <p:sldId id="283" r:id="rId4"/>
    <p:sldId id="266" r:id="rId5"/>
    <p:sldId id="257" r:id="rId6"/>
    <p:sldId id="260" r:id="rId7"/>
    <p:sldId id="261" r:id="rId8"/>
    <p:sldId id="262" r:id="rId9"/>
    <p:sldId id="263" r:id="rId10"/>
    <p:sldId id="264" r:id="rId11"/>
    <p:sldId id="267" r:id="rId12"/>
    <p:sldId id="265" r:id="rId13"/>
    <p:sldId id="268" r:id="rId14"/>
    <p:sldId id="269" r:id="rId15"/>
    <p:sldId id="258" r:id="rId16"/>
    <p:sldId id="458"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20" d="100"/>
          <a:sy n="120" d="100"/>
        </p:scale>
        <p:origin x="120"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858F673-9343-4FAD-A438-704863B82D95}"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DB23E-8460-490A-B94A-FCE5761F7E7D}" type="slidenum">
              <a:rPr lang="en-US" smtClean="0"/>
              <a:t>‹#›</a:t>
            </a:fld>
            <a:endParaRPr lang="en-US"/>
          </a:p>
        </p:txBody>
      </p:sp>
    </p:spTree>
    <p:extLst>
      <p:ext uri="{BB962C8B-B14F-4D97-AF65-F5344CB8AC3E}">
        <p14:creationId xmlns:p14="http://schemas.microsoft.com/office/powerpoint/2010/main" val="123149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58F673-9343-4FAD-A438-704863B82D95}"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DB23E-8460-490A-B94A-FCE5761F7E7D}" type="slidenum">
              <a:rPr lang="en-US" smtClean="0"/>
              <a:t>‹#›</a:t>
            </a:fld>
            <a:endParaRPr lang="en-US"/>
          </a:p>
        </p:txBody>
      </p:sp>
    </p:spTree>
    <p:extLst>
      <p:ext uri="{BB962C8B-B14F-4D97-AF65-F5344CB8AC3E}">
        <p14:creationId xmlns:p14="http://schemas.microsoft.com/office/powerpoint/2010/main" val="2254281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58F673-9343-4FAD-A438-704863B82D95}"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DB23E-8460-490A-B94A-FCE5761F7E7D}" type="slidenum">
              <a:rPr lang="en-US" smtClean="0"/>
              <a:t>‹#›</a:t>
            </a:fld>
            <a:endParaRPr lang="en-US"/>
          </a:p>
        </p:txBody>
      </p:sp>
    </p:spTree>
    <p:extLst>
      <p:ext uri="{BB962C8B-B14F-4D97-AF65-F5344CB8AC3E}">
        <p14:creationId xmlns:p14="http://schemas.microsoft.com/office/powerpoint/2010/main" val="1433569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58F673-9343-4FAD-A438-704863B82D95}"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DB23E-8460-490A-B94A-FCE5761F7E7D}" type="slidenum">
              <a:rPr lang="en-US" smtClean="0"/>
              <a:t>‹#›</a:t>
            </a:fld>
            <a:endParaRPr lang="en-US"/>
          </a:p>
        </p:txBody>
      </p:sp>
    </p:spTree>
    <p:extLst>
      <p:ext uri="{BB962C8B-B14F-4D97-AF65-F5344CB8AC3E}">
        <p14:creationId xmlns:p14="http://schemas.microsoft.com/office/powerpoint/2010/main" val="1154517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58F673-9343-4FAD-A438-704863B82D95}"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DB23E-8460-490A-B94A-FCE5761F7E7D}" type="slidenum">
              <a:rPr lang="en-US" smtClean="0"/>
              <a:t>‹#›</a:t>
            </a:fld>
            <a:endParaRPr lang="en-US"/>
          </a:p>
        </p:txBody>
      </p:sp>
    </p:spTree>
    <p:extLst>
      <p:ext uri="{BB962C8B-B14F-4D97-AF65-F5344CB8AC3E}">
        <p14:creationId xmlns:p14="http://schemas.microsoft.com/office/powerpoint/2010/main" val="1389972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858F673-9343-4FAD-A438-704863B82D95}" type="datetimeFigureOut">
              <a:rPr lang="en-US" smtClean="0"/>
              <a:t>10/16/2023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BDB23E-8460-490A-B94A-FCE5761F7E7D}" type="slidenum">
              <a:rPr lang="en-US" smtClean="0"/>
              <a:t>‹#›</a:t>
            </a:fld>
            <a:endParaRPr lang="en-US"/>
          </a:p>
        </p:txBody>
      </p:sp>
    </p:spTree>
    <p:extLst>
      <p:ext uri="{BB962C8B-B14F-4D97-AF65-F5344CB8AC3E}">
        <p14:creationId xmlns:p14="http://schemas.microsoft.com/office/powerpoint/2010/main" val="2319067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58F673-9343-4FAD-A438-704863B82D95}" type="datetimeFigureOut">
              <a:rPr lang="en-US" smtClean="0"/>
              <a:t>10/16/2023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BDB23E-8460-490A-B94A-FCE5761F7E7D}" type="slidenum">
              <a:rPr lang="en-US" smtClean="0"/>
              <a:t>‹#›</a:t>
            </a:fld>
            <a:endParaRPr lang="en-US"/>
          </a:p>
        </p:txBody>
      </p:sp>
    </p:spTree>
    <p:extLst>
      <p:ext uri="{BB962C8B-B14F-4D97-AF65-F5344CB8AC3E}">
        <p14:creationId xmlns:p14="http://schemas.microsoft.com/office/powerpoint/2010/main" val="1682851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858F673-9343-4FAD-A438-704863B82D95}" type="datetimeFigureOut">
              <a:rPr lang="en-US" smtClean="0"/>
              <a:t>10/16/2023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BDB23E-8460-490A-B94A-FCE5761F7E7D}" type="slidenum">
              <a:rPr lang="en-US" smtClean="0"/>
              <a:t>‹#›</a:t>
            </a:fld>
            <a:endParaRPr lang="en-US"/>
          </a:p>
        </p:txBody>
      </p:sp>
    </p:spTree>
    <p:extLst>
      <p:ext uri="{BB962C8B-B14F-4D97-AF65-F5344CB8AC3E}">
        <p14:creationId xmlns:p14="http://schemas.microsoft.com/office/powerpoint/2010/main" val="2770022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58F673-9343-4FAD-A438-704863B82D95}" type="datetimeFigureOut">
              <a:rPr lang="en-US" smtClean="0"/>
              <a:t>10/16/2023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BDB23E-8460-490A-B94A-FCE5761F7E7D}" type="slidenum">
              <a:rPr lang="en-US" smtClean="0"/>
              <a:t>‹#›</a:t>
            </a:fld>
            <a:endParaRPr lang="en-US"/>
          </a:p>
        </p:txBody>
      </p:sp>
    </p:spTree>
    <p:extLst>
      <p:ext uri="{BB962C8B-B14F-4D97-AF65-F5344CB8AC3E}">
        <p14:creationId xmlns:p14="http://schemas.microsoft.com/office/powerpoint/2010/main" val="1827320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58F673-9343-4FAD-A438-704863B82D95}" type="datetimeFigureOut">
              <a:rPr lang="en-US" smtClean="0"/>
              <a:t>10/16/2023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BDB23E-8460-490A-B94A-FCE5761F7E7D}" type="slidenum">
              <a:rPr lang="en-US" smtClean="0"/>
              <a:t>‹#›</a:t>
            </a:fld>
            <a:endParaRPr lang="en-US"/>
          </a:p>
        </p:txBody>
      </p:sp>
    </p:spTree>
    <p:extLst>
      <p:ext uri="{BB962C8B-B14F-4D97-AF65-F5344CB8AC3E}">
        <p14:creationId xmlns:p14="http://schemas.microsoft.com/office/powerpoint/2010/main" val="557046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58F673-9343-4FAD-A438-704863B82D95}" type="datetimeFigureOut">
              <a:rPr lang="en-US" smtClean="0"/>
              <a:t>10/16/2023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BDB23E-8460-490A-B94A-FCE5761F7E7D}" type="slidenum">
              <a:rPr lang="en-US" smtClean="0"/>
              <a:t>‹#›</a:t>
            </a:fld>
            <a:endParaRPr lang="en-US"/>
          </a:p>
        </p:txBody>
      </p:sp>
    </p:spTree>
    <p:extLst>
      <p:ext uri="{BB962C8B-B14F-4D97-AF65-F5344CB8AC3E}">
        <p14:creationId xmlns:p14="http://schemas.microsoft.com/office/powerpoint/2010/main" val="2887837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58F673-9343-4FAD-A438-704863B82D95}" type="datetimeFigureOut">
              <a:rPr lang="en-US" smtClean="0"/>
              <a:t>10/16/2023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BDB23E-8460-490A-B94A-FCE5761F7E7D}" type="slidenum">
              <a:rPr lang="en-US" smtClean="0"/>
              <a:t>‹#›</a:t>
            </a:fld>
            <a:endParaRPr lang="en-US"/>
          </a:p>
        </p:txBody>
      </p:sp>
      <p:sp>
        <p:nvSpPr>
          <p:cNvPr id="7" name="MSIPCMContentMarking" descr="{&quot;HashCode&quot;:-1038031055,&quot;Placement&quot;:&quot;Footer&quot;,&quot;Top&quot;:520.3781,&quot;Left&quot;:452.558044,&quot;SlideWidth&quot;:960,&quot;SlideHeight&quot;:540}">
            <a:extLst>
              <a:ext uri="{FF2B5EF4-FFF2-40B4-BE49-F238E27FC236}">
                <a16:creationId xmlns:a16="http://schemas.microsoft.com/office/drawing/2014/main" id="{88FBB5F9-71D1-D6AE-27C8-433F959E265D}"/>
              </a:ext>
            </a:extLst>
          </p:cNvPr>
          <p:cNvSpPr txBox="1"/>
          <p:nvPr userDrawn="1"/>
        </p:nvSpPr>
        <p:spPr>
          <a:xfrm>
            <a:off x="5747487" y="6608802"/>
            <a:ext cx="697026" cy="249198"/>
          </a:xfrm>
          <a:prstGeom prst="rect">
            <a:avLst/>
          </a:prstGeom>
          <a:noFill/>
        </p:spPr>
        <p:txBody>
          <a:bodyPr vert="horz" wrap="square" lIns="0" tIns="0" rIns="0" bIns="0" rtlCol="0" anchor="ctr" anchorCtr="1">
            <a:spAutoFit/>
          </a:bodyPr>
          <a:lstStyle/>
          <a:p>
            <a:pPr algn="ctr">
              <a:spcBef>
                <a:spcPts val="0"/>
              </a:spcBef>
              <a:spcAft>
                <a:spcPts val="0"/>
              </a:spcAft>
            </a:pPr>
            <a:r>
              <a:rPr lang="en-US" sz="1000">
                <a:solidFill>
                  <a:srgbClr val="000000"/>
                </a:solidFill>
                <a:latin typeface="Arial" panose="020B0604020202020204" pitchFamily="34" charset="0"/>
              </a:rPr>
              <a:t>Internal</a:t>
            </a:r>
          </a:p>
        </p:txBody>
      </p:sp>
    </p:spTree>
    <p:extLst>
      <p:ext uri="{BB962C8B-B14F-4D97-AF65-F5344CB8AC3E}">
        <p14:creationId xmlns:p14="http://schemas.microsoft.com/office/powerpoint/2010/main" val="343204889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47E46-E43A-3FAE-BE70-9EC0FB0226F3}"/>
              </a:ext>
            </a:extLst>
          </p:cNvPr>
          <p:cNvSpPr>
            <a:spLocks noGrp="1"/>
          </p:cNvSpPr>
          <p:nvPr>
            <p:ph type="ctrTitle"/>
          </p:nvPr>
        </p:nvSpPr>
        <p:spPr/>
        <p:txBody>
          <a:bodyPr>
            <a:normAutofit/>
          </a:bodyPr>
          <a:lstStyle/>
          <a:p>
            <a:r>
              <a:rPr lang="en-US" sz="8000" dirty="0"/>
              <a:t>JAMES</a:t>
            </a:r>
          </a:p>
        </p:txBody>
      </p:sp>
      <p:sp>
        <p:nvSpPr>
          <p:cNvPr id="3" name="Subtitle 2">
            <a:extLst>
              <a:ext uri="{FF2B5EF4-FFF2-40B4-BE49-F238E27FC236}">
                <a16:creationId xmlns:a16="http://schemas.microsoft.com/office/drawing/2014/main" id="{BF5AA551-A40B-342C-0D8F-3F1CED495040}"/>
              </a:ext>
            </a:extLst>
          </p:cNvPr>
          <p:cNvSpPr>
            <a:spLocks noGrp="1"/>
          </p:cNvSpPr>
          <p:nvPr>
            <p:ph type="subTitle" idx="1"/>
          </p:nvPr>
        </p:nvSpPr>
        <p:spPr/>
        <p:txBody>
          <a:bodyPr>
            <a:normAutofit/>
          </a:bodyPr>
          <a:lstStyle/>
          <a:p>
            <a:r>
              <a:rPr lang="en-US" sz="4000" dirty="0"/>
              <a:t>Chapter 1</a:t>
            </a:r>
          </a:p>
        </p:txBody>
      </p:sp>
    </p:spTree>
    <p:extLst>
      <p:ext uri="{BB962C8B-B14F-4D97-AF65-F5344CB8AC3E}">
        <p14:creationId xmlns:p14="http://schemas.microsoft.com/office/powerpoint/2010/main" val="3002906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2D93A-01C8-9128-5F7F-16D5E4F44C5F}"/>
              </a:ext>
            </a:extLst>
          </p:cNvPr>
          <p:cNvSpPr>
            <a:spLocks noGrp="1"/>
          </p:cNvSpPr>
          <p:nvPr>
            <p:ph type="title"/>
          </p:nvPr>
        </p:nvSpPr>
        <p:spPr>
          <a:xfrm>
            <a:off x="222637" y="222637"/>
            <a:ext cx="11847443" cy="993913"/>
          </a:xfrm>
        </p:spPr>
        <p:txBody>
          <a:bodyPr>
            <a:normAutofit fontScale="90000"/>
          </a:bodyPr>
          <a:lstStyle/>
          <a:p>
            <a:r>
              <a:rPr lang="en-US" dirty="0"/>
              <a:t>Blessings Come to Those Who Endure Patiently (1:12-18)</a:t>
            </a:r>
            <a:br>
              <a:rPr lang="en-US" dirty="0"/>
            </a:br>
            <a:endParaRPr lang="en-US" dirty="0"/>
          </a:p>
        </p:txBody>
      </p:sp>
      <p:sp>
        <p:nvSpPr>
          <p:cNvPr id="3" name="Content Placeholder 2">
            <a:extLst>
              <a:ext uri="{FF2B5EF4-FFF2-40B4-BE49-F238E27FC236}">
                <a16:creationId xmlns:a16="http://schemas.microsoft.com/office/drawing/2014/main" id="{AF67D8F6-066D-0B93-A916-125BE62075AA}"/>
              </a:ext>
            </a:extLst>
          </p:cNvPr>
          <p:cNvSpPr>
            <a:spLocks noGrp="1"/>
          </p:cNvSpPr>
          <p:nvPr>
            <p:ph idx="1"/>
          </p:nvPr>
        </p:nvSpPr>
        <p:spPr>
          <a:xfrm>
            <a:off x="222637" y="755374"/>
            <a:ext cx="11746726" cy="5804452"/>
          </a:xfrm>
        </p:spPr>
        <p:txBody>
          <a:bodyPr>
            <a:normAutofit fontScale="92500" lnSpcReduction="10000"/>
          </a:bodyPr>
          <a:lstStyle/>
          <a:p>
            <a:r>
              <a:rPr lang="en-US" sz="3200" dirty="0"/>
              <a:t>12Blessed is a man who perseveres under trial; for once he has been approved, he will receive the crown of life which the Lord has promised to those who love Him. 13No one is to say when he is tempted, “I am being tempted by God”; for God cannot be tempted by evil, and He Himself does not tempt anyone. 14But each one is tempted when he is carried away and enticed by his own lust. 15Then when lust has conceived, it gives birth to sin; and sin, when it has run its course, brings forth death</a:t>
            </a:r>
          </a:p>
          <a:p>
            <a:pPr lvl="1"/>
            <a:endParaRPr lang="en-US" sz="2800" dirty="0"/>
          </a:p>
          <a:p>
            <a:pPr lvl="1"/>
            <a:r>
              <a:rPr lang="en-US" sz="2800" dirty="0"/>
              <a:t>Blessed (Happy, to be envied) - Matt. 5:3-11</a:t>
            </a:r>
          </a:p>
          <a:p>
            <a:pPr lvl="1"/>
            <a:r>
              <a:rPr lang="en-US" sz="2800" dirty="0"/>
              <a:t>We must not blame God for sin! </a:t>
            </a:r>
          </a:p>
          <a:p>
            <a:pPr lvl="1"/>
            <a:r>
              <a:rPr lang="en-US" sz="2800" dirty="0"/>
              <a:t>Temptation – either from without or within we must choose righteousness. </a:t>
            </a:r>
          </a:p>
          <a:p>
            <a:pPr lvl="1"/>
            <a:r>
              <a:rPr lang="en-US" sz="2800" dirty="0"/>
              <a:t>Luke: 4:1-13</a:t>
            </a:r>
          </a:p>
          <a:p>
            <a:pPr lvl="1"/>
            <a:r>
              <a:rPr lang="en-US" sz="2800" dirty="0"/>
              <a:t>Rom. 6:23</a:t>
            </a:r>
          </a:p>
        </p:txBody>
      </p:sp>
    </p:spTree>
    <p:extLst>
      <p:ext uri="{BB962C8B-B14F-4D97-AF65-F5344CB8AC3E}">
        <p14:creationId xmlns:p14="http://schemas.microsoft.com/office/powerpoint/2010/main" val="26969452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2D93A-01C8-9128-5F7F-16D5E4F44C5F}"/>
              </a:ext>
            </a:extLst>
          </p:cNvPr>
          <p:cNvSpPr>
            <a:spLocks noGrp="1"/>
          </p:cNvSpPr>
          <p:nvPr>
            <p:ph type="title"/>
          </p:nvPr>
        </p:nvSpPr>
        <p:spPr>
          <a:xfrm>
            <a:off x="119269" y="238539"/>
            <a:ext cx="11919005" cy="1452149"/>
          </a:xfrm>
        </p:spPr>
        <p:txBody>
          <a:bodyPr>
            <a:normAutofit fontScale="90000"/>
          </a:bodyPr>
          <a:lstStyle/>
          <a:p>
            <a:pPr algn="ctr"/>
            <a:r>
              <a:rPr lang="en-US" dirty="0"/>
              <a:t>Blessings Come to Those Who Endure Patiently (1:12-18)</a:t>
            </a:r>
            <a:br>
              <a:rPr lang="en-US" dirty="0"/>
            </a:br>
            <a:endParaRPr lang="en-US" dirty="0"/>
          </a:p>
        </p:txBody>
      </p:sp>
      <p:sp>
        <p:nvSpPr>
          <p:cNvPr id="3" name="Content Placeholder 2">
            <a:extLst>
              <a:ext uri="{FF2B5EF4-FFF2-40B4-BE49-F238E27FC236}">
                <a16:creationId xmlns:a16="http://schemas.microsoft.com/office/drawing/2014/main" id="{AF67D8F6-066D-0B93-A916-125BE62075AA}"/>
              </a:ext>
            </a:extLst>
          </p:cNvPr>
          <p:cNvSpPr>
            <a:spLocks noGrp="1"/>
          </p:cNvSpPr>
          <p:nvPr>
            <p:ph idx="1"/>
          </p:nvPr>
        </p:nvSpPr>
        <p:spPr>
          <a:xfrm>
            <a:off x="278296" y="1152939"/>
            <a:ext cx="11759978" cy="5573864"/>
          </a:xfrm>
        </p:spPr>
        <p:txBody>
          <a:bodyPr>
            <a:normAutofit/>
          </a:bodyPr>
          <a:lstStyle/>
          <a:p>
            <a:r>
              <a:rPr lang="en-US" sz="3200" dirty="0"/>
              <a:t>16Do not be deceived, my beloved brothers and sisters. 17Every good thing given and every perfect gift is from above, coming down from the Father of lights, with whom there is no variation or shifting shadow. 18In the exercise of His will He gave us birth by the word of truth, so that we would be a kind of first fruits among His creatures.</a:t>
            </a:r>
          </a:p>
          <a:p>
            <a:pPr lvl="1"/>
            <a:endParaRPr lang="en-US" sz="2800" dirty="0"/>
          </a:p>
          <a:p>
            <a:pPr lvl="1"/>
            <a:r>
              <a:rPr lang="en-US" sz="2800" dirty="0"/>
              <a:t>“3But I am afraid that, as the serpent deceived Eve by his trickery, your minds will be led astray from sincere and pure devotion to Christ.” (2 Cor. 11:3) </a:t>
            </a:r>
          </a:p>
          <a:p>
            <a:pPr lvl="1"/>
            <a:r>
              <a:rPr lang="en-US" sz="2800" dirty="0"/>
              <a:t>God desires what is best for us. The new birth is God’s greatest gift.</a:t>
            </a:r>
          </a:p>
          <a:p>
            <a:pPr lvl="1"/>
            <a:r>
              <a:rPr lang="en-US" sz="2800" dirty="0"/>
              <a:t>We are “born again” through the word of God (1 Pet. 1:22-23)</a:t>
            </a:r>
          </a:p>
          <a:p>
            <a:pPr lvl="1"/>
            <a:r>
              <a:rPr lang="en-US" sz="2800" dirty="0"/>
              <a:t>We are his adopted children through Jesus Christ (Eph. 1:4-5)</a:t>
            </a:r>
          </a:p>
          <a:p>
            <a:pPr lvl="1"/>
            <a:endParaRPr lang="en-US" sz="2800" dirty="0"/>
          </a:p>
        </p:txBody>
      </p:sp>
    </p:spTree>
    <p:extLst>
      <p:ext uri="{BB962C8B-B14F-4D97-AF65-F5344CB8AC3E}">
        <p14:creationId xmlns:p14="http://schemas.microsoft.com/office/powerpoint/2010/main" val="22380989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7248A-F79E-FC41-C1AF-15DAB3D9825C}"/>
              </a:ext>
            </a:extLst>
          </p:cNvPr>
          <p:cNvSpPr>
            <a:spLocks noGrp="1"/>
          </p:cNvSpPr>
          <p:nvPr>
            <p:ph type="title"/>
          </p:nvPr>
        </p:nvSpPr>
        <p:spPr>
          <a:xfrm>
            <a:off x="286247" y="365125"/>
            <a:ext cx="11441927" cy="827571"/>
          </a:xfrm>
        </p:spPr>
        <p:txBody>
          <a:bodyPr>
            <a:normAutofit fontScale="90000"/>
          </a:bodyPr>
          <a:lstStyle/>
          <a:p>
            <a:pPr algn="ctr"/>
            <a:r>
              <a:rPr lang="en-US" dirty="0"/>
              <a:t>Be a Hearer and a Doer of the Word of God (1:19-27)</a:t>
            </a:r>
            <a:br>
              <a:rPr lang="en-US" dirty="0"/>
            </a:br>
            <a:endParaRPr lang="en-US" dirty="0"/>
          </a:p>
        </p:txBody>
      </p:sp>
      <p:sp>
        <p:nvSpPr>
          <p:cNvPr id="3" name="Content Placeholder 2">
            <a:extLst>
              <a:ext uri="{FF2B5EF4-FFF2-40B4-BE49-F238E27FC236}">
                <a16:creationId xmlns:a16="http://schemas.microsoft.com/office/drawing/2014/main" id="{2DED2261-6306-F2DA-93D7-455D5BAFD064}"/>
              </a:ext>
            </a:extLst>
          </p:cNvPr>
          <p:cNvSpPr>
            <a:spLocks noGrp="1"/>
          </p:cNvSpPr>
          <p:nvPr>
            <p:ph idx="1"/>
          </p:nvPr>
        </p:nvSpPr>
        <p:spPr>
          <a:xfrm>
            <a:off x="286247" y="906449"/>
            <a:ext cx="11505537" cy="5685182"/>
          </a:xfrm>
        </p:spPr>
        <p:txBody>
          <a:bodyPr>
            <a:normAutofit/>
          </a:bodyPr>
          <a:lstStyle/>
          <a:p>
            <a:r>
              <a:rPr lang="en-US" sz="3200" dirty="0"/>
              <a:t>19You know this, my beloved brothers and sisters. Now everyone must be quick to hear, slow to speak, and slow to anger; 20for a man’s anger does not bring about the righteousness of God. 21Therefore, ridding yourselves of all filthiness and all that remains of wickedness, in humility receive the word implanted, which is able to save your souls. 22But prove yourselves doers of the word, and not just hearers who deceive themselves. </a:t>
            </a:r>
          </a:p>
          <a:p>
            <a:pPr lvl="1"/>
            <a:endParaRPr lang="en-US" sz="2800" dirty="0"/>
          </a:p>
          <a:p>
            <a:pPr lvl="1"/>
            <a:r>
              <a:rPr lang="en-US" sz="2800" dirty="0"/>
              <a:t>Listen well, think before you speak, control your emotions</a:t>
            </a:r>
          </a:p>
          <a:p>
            <a:pPr lvl="1"/>
            <a:r>
              <a:rPr lang="en-US" sz="2800" dirty="0"/>
              <a:t>Ridding ourselves of filthiness (Col. 3:5-10)</a:t>
            </a:r>
          </a:p>
          <a:p>
            <a:pPr lvl="1"/>
            <a:endParaRPr lang="en-US" sz="2800" dirty="0"/>
          </a:p>
          <a:p>
            <a:pPr lvl="1"/>
            <a:endParaRPr lang="en-US" sz="2800" dirty="0"/>
          </a:p>
          <a:p>
            <a:pPr lvl="1"/>
            <a:endParaRPr lang="en-US" sz="2800" dirty="0"/>
          </a:p>
        </p:txBody>
      </p:sp>
    </p:spTree>
    <p:extLst>
      <p:ext uri="{BB962C8B-B14F-4D97-AF65-F5344CB8AC3E}">
        <p14:creationId xmlns:p14="http://schemas.microsoft.com/office/powerpoint/2010/main" val="4029987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7248A-F79E-FC41-C1AF-15DAB3D9825C}"/>
              </a:ext>
            </a:extLst>
          </p:cNvPr>
          <p:cNvSpPr>
            <a:spLocks noGrp="1"/>
          </p:cNvSpPr>
          <p:nvPr>
            <p:ph type="title"/>
          </p:nvPr>
        </p:nvSpPr>
        <p:spPr>
          <a:xfrm>
            <a:off x="87463" y="365126"/>
            <a:ext cx="11879249" cy="700350"/>
          </a:xfrm>
        </p:spPr>
        <p:txBody>
          <a:bodyPr>
            <a:normAutofit fontScale="90000"/>
          </a:bodyPr>
          <a:lstStyle/>
          <a:p>
            <a:r>
              <a:rPr lang="en-US" dirty="0"/>
              <a:t>Be a Hearer and a Doer of the Word of God (1:19-27)</a:t>
            </a:r>
            <a:br>
              <a:rPr lang="en-US" dirty="0"/>
            </a:br>
            <a:endParaRPr lang="en-US" dirty="0"/>
          </a:p>
        </p:txBody>
      </p:sp>
      <p:sp>
        <p:nvSpPr>
          <p:cNvPr id="3" name="Content Placeholder 2">
            <a:extLst>
              <a:ext uri="{FF2B5EF4-FFF2-40B4-BE49-F238E27FC236}">
                <a16:creationId xmlns:a16="http://schemas.microsoft.com/office/drawing/2014/main" id="{2DED2261-6306-F2DA-93D7-455D5BAFD064}"/>
              </a:ext>
            </a:extLst>
          </p:cNvPr>
          <p:cNvSpPr>
            <a:spLocks noGrp="1"/>
          </p:cNvSpPr>
          <p:nvPr>
            <p:ph idx="1"/>
          </p:nvPr>
        </p:nvSpPr>
        <p:spPr>
          <a:xfrm>
            <a:off x="225287" y="866692"/>
            <a:ext cx="11606253" cy="5310271"/>
          </a:xfrm>
        </p:spPr>
        <p:txBody>
          <a:bodyPr>
            <a:normAutofit/>
          </a:bodyPr>
          <a:lstStyle/>
          <a:p>
            <a:r>
              <a:rPr lang="en-US" sz="3200" dirty="0"/>
              <a:t>23For if anyone is a hearer of the word and not a doer, he is like a man who looks at his natural face in a mirror; 24for once he has looked at himself and gone away, he has immediately forgotten what kind of person he was. 25But one who has looked intently at the perfect law, the law of freedom, and has continued in it, not having become a forgetful hearer but an active doer, this person will be blessed in what he does.</a:t>
            </a:r>
          </a:p>
          <a:p>
            <a:pPr lvl="1"/>
            <a:endParaRPr lang="en-US" sz="2800" dirty="0"/>
          </a:p>
          <a:p>
            <a:pPr lvl="1"/>
            <a:r>
              <a:rPr lang="en-US" sz="2800" dirty="0"/>
              <a:t>Active Faith (John. 14:15; 15:14)</a:t>
            </a:r>
          </a:p>
          <a:p>
            <a:pPr lvl="1"/>
            <a:r>
              <a:rPr lang="en-US" sz="2800" dirty="0"/>
              <a:t>A wise person will not forget the value of the gospel (Matt. 16:26)</a:t>
            </a:r>
          </a:p>
          <a:p>
            <a:pPr lvl="1"/>
            <a:r>
              <a:rPr lang="en-US" sz="2800" dirty="0"/>
              <a:t>Blessed – The identical Greek term found in the Beatitudes (1 Tim. 4:8)</a:t>
            </a:r>
          </a:p>
          <a:p>
            <a:endParaRPr lang="en-US" sz="3200" dirty="0"/>
          </a:p>
          <a:p>
            <a:endParaRPr lang="en-US" sz="3200" dirty="0"/>
          </a:p>
          <a:p>
            <a:endParaRPr lang="en-US" dirty="0"/>
          </a:p>
        </p:txBody>
      </p:sp>
    </p:spTree>
    <p:extLst>
      <p:ext uri="{BB962C8B-B14F-4D97-AF65-F5344CB8AC3E}">
        <p14:creationId xmlns:p14="http://schemas.microsoft.com/office/powerpoint/2010/main" val="712142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7248A-F79E-FC41-C1AF-15DAB3D9825C}"/>
              </a:ext>
            </a:extLst>
          </p:cNvPr>
          <p:cNvSpPr>
            <a:spLocks noGrp="1"/>
          </p:cNvSpPr>
          <p:nvPr>
            <p:ph type="title"/>
          </p:nvPr>
        </p:nvSpPr>
        <p:spPr>
          <a:xfrm>
            <a:off x="87463" y="365126"/>
            <a:ext cx="11879249" cy="700350"/>
          </a:xfrm>
        </p:spPr>
        <p:txBody>
          <a:bodyPr>
            <a:normAutofit fontScale="90000"/>
          </a:bodyPr>
          <a:lstStyle/>
          <a:p>
            <a:r>
              <a:rPr lang="en-US" dirty="0"/>
              <a:t>Be a Hearer and a Doer of the Word of God (1:19-27)</a:t>
            </a:r>
            <a:br>
              <a:rPr lang="en-US" dirty="0"/>
            </a:br>
            <a:endParaRPr lang="en-US" dirty="0"/>
          </a:p>
        </p:txBody>
      </p:sp>
      <p:sp>
        <p:nvSpPr>
          <p:cNvPr id="3" name="Content Placeholder 2">
            <a:extLst>
              <a:ext uri="{FF2B5EF4-FFF2-40B4-BE49-F238E27FC236}">
                <a16:creationId xmlns:a16="http://schemas.microsoft.com/office/drawing/2014/main" id="{2DED2261-6306-F2DA-93D7-455D5BAFD064}"/>
              </a:ext>
            </a:extLst>
          </p:cNvPr>
          <p:cNvSpPr>
            <a:spLocks noGrp="1"/>
          </p:cNvSpPr>
          <p:nvPr>
            <p:ph idx="1"/>
          </p:nvPr>
        </p:nvSpPr>
        <p:spPr>
          <a:xfrm>
            <a:off x="225287" y="866692"/>
            <a:ext cx="11606253" cy="5310271"/>
          </a:xfrm>
        </p:spPr>
        <p:txBody>
          <a:bodyPr>
            <a:normAutofit/>
          </a:bodyPr>
          <a:lstStyle/>
          <a:p>
            <a:r>
              <a:rPr lang="en-US" sz="3200" dirty="0"/>
              <a:t>26If anyone thinks himself to be religious, yet does not bridle his tongue but deceives his own heart, this person’s religion is worthless. 27Pure and undefiled religion in the sight of our God and Father is this: to visit orphans and widows in their distress, and to keep oneself unstained by the world</a:t>
            </a:r>
          </a:p>
          <a:p>
            <a:pPr lvl="1"/>
            <a:endParaRPr lang="en-US" sz="2800" dirty="0"/>
          </a:p>
          <a:p>
            <a:pPr lvl="1"/>
            <a:r>
              <a:rPr lang="en-US" sz="2800" dirty="0"/>
              <a:t>The tongue – (1 Pet. 3:10-12)</a:t>
            </a:r>
          </a:p>
          <a:p>
            <a:pPr lvl="1"/>
            <a:r>
              <a:rPr lang="en-US" sz="2800" dirty="0"/>
              <a:t>Christians are to be charitable people.  The context of this verse is addressed to individual action. (Luke 10:30-37)  </a:t>
            </a:r>
          </a:p>
          <a:p>
            <a:pPr lvl="1"/>
            <a:r>
              <a:rPr lang="en-US" sz="2800" dirty="0"/>
              <a:t>We must strive to maintain true spirituality in our daily walk with God.</a:t>
            </a:r>
          </a:p>
        </p:txBody>
      </p:sp>
    </p:spTree>
    <p:extLst>
      <p:ext uri="{BB962C8B-B14F-4D97-AF65-F5344CB8AC3E}">
        <p14:creationId xmlns:p14="http://schemas.microsoft.com/office/powerpoint/2010/main" val="27865898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5ED48-BAC1-DEED-10E6-68DAC36C984C}"/>
              </a:ext>
            </a:extLst>
          </p:cNvPr>
          <p:cNvSpPr>
            <a:spLocks noGrp="1"/>
          </p:cNvSpPr>
          <p:nvPr>
            <p:ph type="title"/>
          </p:nvPr>
        </p:nvSpPr>
        <p:spPr/>
        <p:txBody>
          <a:bodyPr/>
          <a:lstStyle/>
          <a:p>
            <a:pPr algn="ctr"/>
            <a:r>
              <a:rPr lang="en-US" dirty="0"/>
              <a:t>Outline of James Chapter 1</a:t>
            </a:r>
          </a:p>
        </p:txBody>
      </p:sp>
      <p:sp>
        <p:nvSpPr>
          <p:cNvPr id="3" name="Content Placeholder 2">
            <a:extLst>
              <a:ext uri="{FF2B5EF4-FFF2-40B4-BE49-F238E27FC236}">
                <a16:creationId xmlns:a16="http://schemas.microsoft.com/office/drawing/2014/main" id="{9DA1490C-BB4D-1966-461A-91F11CD04B52}"/>
              </a:ext>
            </a:extLst>
          </p:cNvPr>
          <p:cNvSpPr>
            <a:spLocks noGrp="1"/>
          </p:cNvSpPr>
          <p:nvPr>
            <p:ph idx="1"/>
          </p:nvPr>
        </p:nvSpPr>
        <p:spPr>
          <a:xfrm>
            <a:off x="365759" y="1630017"/>
            <a:ext cx="11529391" cy="3848432"/>
          </a:xfrm>
        </p:spPr>
        <p:txBody>
          <a:bodyPr>
            <a:normAutofit/>
          </a:bodyPr>
          <a:lstStyle/>
          <a:p>
            <a:r>
              <a:rPr lang="en-US" sz="3600" dirty="0"/>
              <a:t>Greetings from the Bond-Servant of God (1:1)</a:t>
            </a:r>
          </a:p>
          <a:p>
            <a:r>
              <a:rPr lang="en-US" sz="3600" dirty="0"/>
              <a:t>Faith under Trial Produces Patience (1:2-4)</a:t>
            </a:r>
          </a:p>
          <a:p>
            <a:r>
              <a:rPr lang="en-US" sz="3600" dirty="0"/>
              <a:t>How to Ask for the Faith to Endure (1:5-8)</a:t>
            </a:r>
          </a:p>
          <a:p>
            <a:r>
              <a:rPr lang="en-US" sz="3600" dirty="0"/>
              <a:t>Testing Comes to Rich and Poor (1:9-11)</a:t>
            </a:r>
          </a:p>
          <a:p>
            <a:r>
              <a:rPr lang="en-US" sz="3600" dirty="0"/>
              <a:t>Blessings Come to Those Who Endure Patiently (1:12-18)</a:t>
            </a:r>
          </a:p>
          <a:p>
            <a:r>
              <a:rPr lang="en-US" sz="3600" dirty="0"/>
              <a:t>Be a Hearer and a Doer of the Word of God (1:19-27)</a:t>
            </a:r>
          </a:p>
        </p:txBody>
      </p:sp>
    </p:spTree>
    <p:extLst>
      <p:ext uri="{BB962C8B-B14F-4D97-AF65-F5344CB8AC3E}">
        <p14:creationId xmlns:p14="http://schemas.microsoft.com/office/powerpoint/2010/main" val="2422336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F5A4C-009B-87A8-3C3D-ADB76C217EC7}"/>
              </a:ext>
            </a:extLst>
          </p:cNvPr>
          <p:cNvSpPr>
            <a:spLocks noGrp="1"/>
          </p:cNvSpPr>
          <p:nvPr>
            <p:ph type="title"/>
          </p:nvPr>
        </p:nvSpPr>
        <p:spPr>
          <a:xfrm>
            <a:off x="838200" y="365126"/>
            <a:ext cx="10515600" cy="700350"/>
          </a:xfrm>
        </p:spPr>
        <p:txBody>
          <a:bodyPr/>
          <a:lstStyle/>
          <a:p>
            <a:pPr algn="ctr"/>
            <a:r>
              <a:rPr lang="en-US" dirty="0"/>
              <a:t>James the brother of Jesus</a:t>
            </a:r>
          </a:p>
        </p:txBody>
      </p:sp>
      <p:sp>
        <p:nvSpPr>
          <p:cNvPr id="3" name="Content Placeholder 2">
            <a:extLst>
              <a:ext uri="{FF2B5EF4-FFF2-40B4-BE49-F238E27FC236}">
                <a16:creationId xmlns:a16="http://schemas.microsoft.com/office/drawing/2014/main" id="{722641C8-88AE-E8EB-BB37-E12732487F89}"/>
              </a:ext>
            </a:extLst>
          </p:cNvPr>
          <p:cNvSpPr>
            <a:spLocks noGrp="1"/>
          </p:cNvSpPr>
          <p:nvPr>
            <p:ph idx="1"/>
          </p:nvPr>
        </p:nvSpPr>
        <p:spPr>
          <a:xfrm>
            <a:off x="838200" y="1200647"/>
            <a:ext cx="10515600" cy="4976316"/>
          </a:xfrm>
        </p:spPr>
        <p:txBody>
          <a:bodyPr/>
          <a:lstStyle/>
          <a:p>
            <a:r>
              <a:rPr lang="en-US" dirty="0"/>
              <a:t>Joseph, Mary, Jesus, James, Joseph, Simon, Judas and 2 or more girls (Matt. 13:54; Mark 6:1-6)</a:t>
            </a:r>
          </a:p>
          <a:p>
            <a:r>
              <a:rPr lang="en-US" dirty="0"/>
              <a:t>Jesus started His public ministry at 30. </a:t>
            </a:r>
          </a:p>
          <a:p>
            <a:r>
              <a:rPr lang="en-US" dirty="0"/>
              <a:t>The family thought that Jesus had lost his senses (Mark 3:21)</a:t>
            </a:r>
          </a:p>
          <a:p>
            <a:r>
              <a:rPr lang="en-US" dirty="0"/>
              <a:t>Jesus' brothers ridiculed Him (John 7:2-5)</a:t>
            </a:r>
          </a:p>
          <a:p>
            <a:r>
              <a:rPr lang="en-US" dirty="0"/>
              <a:t>The brothers of Christ are listed with believers after the resurrection (Acts1:14)</a:t>
            </a:r>
          </a:p>
          <a:p>
            <a:r>
              <a:rPr lang="en-US" dirty="0"/>
              <a:t>James becomes a prominent leader in the church at Jerusalem.</a:t>
            </a:r>
          </a:p>
          <a:p>
            <a:r>
              <a:rPr lang="en-US" dirty="0"/>
              <a:t>Why did James come to believe in Jesus?</a:t>
            </a:r>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054613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E4766-45D1-40D9-8A87-939F1F5EDBCF}"/>
              </a:ext>
            </a:extLst>
          </p:cNvPr>
          <p:cNvSpPr>
            <a:spLocks noGrp="1"/>
          </p:cNvSpPr>
          <p:nvPr>
            <p:ph type="title"/>
          </p:nvPr>
        </p:nvSpPr>
        <p:spPr>
          <a:xfrm>
            <a:off x="285226" y="75502"/>
            <a:ext cx="11786531" cy="612395"/>
          </a:xfrm>
        </p:spPr>
        <p:txBody>
          <a:bodyPr>
            <a:normAutofit fontScale="90000"/>
          </a:bodyPr>
          <a:lstStyle/>
          <a:p>
            <a:pPr algn="ctr"/>
            <a:r>
              <a:rPr lang="en-US" dirty="0"/>
              <a:t>The Beauty of the Inspiration of Scripture</a:t>
            </a:r>
          </a:p>
        </p:txBody>
      </p:sp>
      <p:sp>
        <p:nvSpPr>
          <p:cNvPr id="3" name="Content Placeholder 2">
            <a:extLst>
              <a:ext uri="{FF2B5EF4-FFF2-40B4-BE49-F238E27FC236}">
                <a16:creationId xmlns:a16="http://schemas.microsoft.com/office/drawing/2014/main" id="{884CEA64-B4BE-43F2-8D0C-E54B37417DB9}"/>
              </a:ext>
            </a:extLst>
          </p:cNvPr>
          <p:cNvSpPr>
            <a:spLocks noGrp="1"/>
          </p:cNvSpPr>
          <p:nvPr>
            <p:ph idx="1"/>
          </p:nvPr>
        </p:nvSpPr>
        <p:spPr>
          <a:xfrm>
            <a:off x="285226" y="687897"/>
            <a:ext cx="11534862" cy="5813571"/>
          </a:xfrm>
        </p:spPr>
        <p:txBody>
          <a:bodyPr>
            <a:normAutofit/>
          </a:bodyPr>
          <a:lstStyle/>
          <a:p>
            <a:endParaRPr lang="en-US" sz="3600" dirty="0"/>
          </a:p>
          <a:p>
            <a:r>
              <a:rPr lang="en-US" sz="3600" dirty="0"/>
              <a:t>“It is a popular view that the Spirit inspired the thoughts but not the words of the holy men who penned scripture.”</a:t>
            </a:r>
            <a:r>
              <a:rPr lang="de-DE" sz="3600" dirty="0"/>
              <a:t> (Irvin Himmel, Truth Magazine XXI: 30, pp. 467-469 August 4, 1977</a:t>
            </a:r>
          </a:p>
          <a:p>
            <a:r>
              <a:rPr lang="de-DE" sz="3600" dirty="0"/>
              <a:t>“John must have found it challenging to choose the words to describe what God revealed to him before he wrote the book of Revelation. ” (opinion by someone)</a:t>
            </a:r>
          </a:p>
          <a:p>
            <a:r>
              <a:rPr lang="en-US" sz="3600" dirty="0"/>
              <a:t>Every word of Holy Scripture is inspired by God. </a:t>
            </a:r>
          </a:p>
          <a:p>
            <a:endParaRPr lang="en-US" sz="3600" dirty="0"/>
          </a:p>
          <a:p>
            <a:endParaRPr lang="en-US" sz="3600" dirty="0"/>
          </a:p>
          <a:p>
            <a:endParaRPr lang="en-US" sz="3600" dirty="0"/>
          </a:p>
          <a:p>
            <a:endParaRPr lang="en-US" sz="3600" dirty="0"/>
          </a:p>
          <a:p>
            <a:endParaRPr lang="en-US" sz="3600" dirty="0"/>
          </a:p>
          <a:p>
            <a:endParaRPr lang="en-US" sz="3600" dirty="0"/>
          </a:p>
          <a:p>
            <a:endParaRPr lang="en-US" sz="3600" dirty="0"/>
          </a:p>
          <a:p>
            <a:endParaRPr lang="en-US" sz="3600" dirty="0"/>
          </a:p>
          <a:p>
            <a:endParaRPr lang="en-US" sz="3600" dirty="0"/>
          </a:p>
          <a:p>
            <a:endParaRPr lang="en-US" sz="3600" dirty="0"/>
          </a:p>
          <a:p>
            <a:endParaRPr lang="en-US" sz="3600" dirty="0"/>
          </a:p>
          <a:p>
            <a:endParaRPr lang="en-US" sz="3600" dirty="0"/>
          </a:p>
          <a:p>
            <a:endParaRPr lang="en-US" sz="3600" dirty="0"/>
          </a:p>
          <a:p>
            <a:endParaRPr lang="en-US" sz="3600" dirty="0"/>
          </a:p>
          <a:p>
            <a:endParaRPr lang="en-US" sz="3600" dirty="0"/>
          </a:p>
          <a:p>
            <a:endParaRPr lang="en-US" sz="3600" dirty="0"/>
          </a:p>
          <a:p>
            <a:endParaRPr lang="en-US" sz="3600" dirty="0"/>
          </a:p>
          <a:p>
            <a:endParaRPr lang="en-US" sz="3600" dirty="0"/>
          </a:p>
          <a:p>
            <a:endParaRPr lang="en-US" sz="3600" dirty="0"/>
          </a:p>
          <a:p>
            <a:endParaRPr lang="en-US" sz="3600" dirty="0"/>
          </a:p>
          <a:p>
            <a:endParaRPr lang="de-DE" sz="3200" dirty="0"/>
          </a:p>
          <a:p>
            <a:endParaRPr lang="de-DE" dirty="0"/>
          </a:p>
          <a:p>
            <a:endParaRPr lang="en-US" dirty="0"/>
          </a:p>
          <a:p>
            <a:endParaRPr lang="en-US" dirty="0"/>
          </a:p>
        </p:txBody>
      </p:sp>
    </p:spTree>
    <p:extLst>
      <p:ext uri="{BB962C8B-B14F-4D97-AF65-F5344CB8AC3E}">
        <p14:creationId xmlns:p14="http://schemas.microsoft.com/office/powerpoint/2010/main" val="4291147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148A6-BB70-E48E-250A-C8ACE086A4F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2BC3747-A113-3186-12A5-94A995293B8B}"/>
              </a:ext>
            </a:extLst>
          </p:cNvPr>
          <p:cNvSpPr>
            <a:spLocks noGrp="1"/>
          </p:cNvSpPr>
          <p:nvPr>
            <p:ph idx="1"/>
          </p:nvPr>
        </p:nvSpPr>
        <p:spPr>
          <a:xfrm>
            <a:off x="838200" y="365125"/>
            <a:ext cx="10515600" cy="5811838"/>
          </a:xfrm>
        </p:spPr>
        <p:txBody>
          <a:bodyPr/>
          <a:lstStyle/>
          <a:p>
            <a:r>
              <a:rPr lang="en-US" sz="3200" dirty="0"/>
              <a:t>16All Scripture is given by inspiration of God, and is profitable for doctrine, for reproof, for correction, for instruction in righteousness, 17that the man of God may be complete, thoroughly equipped for every good work. (2 Tim 3:16-17)</a:t>
            </a:r>
          </a:p>
          <a:p>
            <a:r>
              <a:rPr lang="en-US" sz="3200" dirty="0"/>
              <a:t>Doctrine – teaching material</a:t>
            </a:r>
          </a:p>
          <a:p>
            <a:r>
              <a:rPr lang="en-US" sz="3200" dirty="0"/>
              <a:t>Reproof – to bring one to a conviction of their sin</a:t>
            </a:r>
          </a:p>
          <a:p>
            <a:r>
              <a:rPr lang="en-US" sz="3200" dirty="0"/>
              <a:t>Correction – to make right whatever is wrong</a:t>
            </a:r>
          </a:p>
          <a:p>
            <a:r>
              <a:rPr lang="en-US" sz="3200" dirty="0"/>
              <a:t>Instruction – whatever cultivates the soul, correcting mistakes, curbing passions, increasing virtue.</a:t>
            </a:r>
          </a:p>
          <a:p>
            <a:r>
              <a:rPr lang="en-US" sz="3200" dirty="0"/>
              <a:t>All four complete the needs for man’s salvation</a:t>
            </a:r>
          </a:p>
          <a:p>
            <a:pPr marL="0" indent="0">
              <a:buNone/>
            </a:pPr>
            <a:endParaRPr lang="en-US" dirty="0"/>
          </a:p>
        </p:txBody>
      </p:sp>
    </p:spTree>
    <p:extLst>
      <p:ext uri="{BB962C8B-B14F-4D97-AF65-F5344CB8AC3E}">
        <p14:creationId xmlns:p14="http://schemas.microsoft.com/office/powerpoint/2010/main" val="3322767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5ED48-BAC1-DEED-10E6-68DAC36C984C}"/>
              </a:ext>
            </a:extLst>
          </p:cNvPr>
          <p:cNvSpPr>
            <a:spLocks noGrp="1"/>
          </p:cNvSpPr>
          <p:nvPr>
            <p:ph type="title"/>
          </p:nvPr>
        </p:nvSpPr>
        <p:spPr/>
        <p:txBody>
          <a:bodyPr/>
          <a:lstStyle/>
          <a:p>
            <a:pPr algn="ctr"/>
            <a:r>
              <a:rPr lang="en-US" dirty="0"/>
              <a:t>Outline of James Chapter 1</a:t>
            </a:r>
          </a:p>
        </p:txBody>
      </p:sp>
      <p:sp>
        <p:nvSpPr>
          <p:cNvPr id="3" name="Content Placeholder 2">
            <a:extLst>
              <a:ext uri="{FF2B5EF4-FFF2-40B4-BE49-F238E27FC236}">
                <a16:creationId xmlns:a16="http://schemas.microsoft.com/office/drawing/2014/main" id="{9DA1490C-BB4D-1966-461A-91F11CD04B52}"/>
              </a:ext>
            </a:extLst>
          </p:cNvPr>
          <p:cNvSpPr>
            <a:spLocks noGrp="1"/>
          </p:cNvSpPr>
          <p:nvPr>
            <p:ph idx="1"/>
          </p:nvPr>
        </p:nvSpPr>
        <p:spPr>
          <a:xfrm>
            <a:off x="326003" y="1825625"/>
            <a:ext cx="11489635" cy="3780045"/>
          </a:xfrm>
        </p:spPr>
        <p:txBody>
          <a:bodyPr>
            <a:normAutofit/>
          </a:bodyPr>
          <a:lstStyle/>
          <a:p>
            <a:r>
              <a:rPr lang="en-US" sz="3600" dirty="0"/>
              <a:t>Greetings from the Bond-Servant of God (1:1)</a:t>
            </a:r>
          </a:p>
          <a:p>
            <a:r>
              <a:rPr lang="en-US" sz="3600" dirty="0"/>
              <a:t>Faith under Trial Produces Patience (1:2-4)</a:t>
            </a:r>
          </a:p>
          <a:p>
            <a:r>
              <a:rPr lang="en-US" sz="3600" dirty="0"/>
              <a:t>How to Ask for the Faith to Endure (1:5-8)</a:t>
            </a:r>
          </a:p>
          <a:p>
            <a:r>
              <a:rPr lang="en-US" sz="3600" dirty="0"/>
              <a:t>Testing Comes to Rich and Poor (1:9-11)</a:t>
            </a:r>
          </a:p>
          <a:p>
            <a:r>
              <a:rPr lang="en-US" sz="3600" dirty="0"/>
              <a:t>Blessings Come to Those Who Endure Patiently (1:12-18)</a:t>
            </a:r>
          </a:p>
          <a:p>
            <a:r>
              <a:rPr lang="en-US" sz="3600" dirty="0"/>
              <a:t>Be a Hearer and a Doer of the Word of God (1:19-27)</a:t>
            </a:r>
          </a:p>
        </p:txBody>
      </p:sp>
    </p:spTree>
    <p:extLst>
      <p:ext uri="{BB962C8B-B14F-4D97-AF65-F5344CB8AC3E}">
        <p14:creationId xmlns:p14="http://schemas.microsoft.com/office/powerpoint/2010/main" val="464340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F5A4C-009B-87A8-3C3D-ADB76C217EC7}"/>
              </a:ext>
            </a:extLst>
          </p:cNvPr>
          <p:cNvSpPr>
            <a:spLocks noGrp="1"/>
          </p:cNvSpPr>
          <p:nvPr>
            <p:ph type="title"/>
          </p:nvPr>
        </p:nvSpPr>
        <p:spPr>
          <a:xfrm>
            <a:off x="838200" y="365126"/>
            <a:ext cx="10515600" cy="700350"/>
          </a:xfrm>
        </p:spPr>
        <p:txBody>
          <a:bodyPr/>
          <a:lstStyle/>
          <a:p>
            <a:pPr algn="ctr"/>
            <a:r>
              <a:rPr lang="en-US" dirty="0"/>
              <a:t>James the brother of Jesus</a:t>
            </a:r>
          </a:p>
        </p:txBody>
      </p:sp>
      <p:sp>
        <p:nvSpPr>
          <p:cNvPr id="3" name="Content Placeholder 2">
            <a:extLst>
              <a:ext uri="{FF2B5EF4-FFF2-40B4-BE49-F238E27FC236}">
                <a16:creationId xmlns:a16="http://schemas.microsoft.com/office/drawing/2014/main" id="{722641C8-88AE-E8EB-BB37-E12732487F89}"/>
              </a:ext>
            </a:extLst>
          </p:cNvPr>
          <p:cNvSpPr>
            <a:spLocks noGrp="1"/>
          </p:cNvSpPr>
          <p:nvPr>
            <p:ph idx="1"/>
          </p:nvPr>
        </p:nvSpPr>
        <p:spPr>
          <a:xfrm>
            <a:off x="838200" y="1200647"/>
            <a:ext cx="10515600" cy="4976316"/>
          </a:xfrm>
        </p:spPr>
        <p:txBody>
          <a:bodyPr/>
          <a:lstStyle/>
          <a:p>
            <a:r>
              <a:rPr lang="en-US" dirty="0"/>
              <a:t>What was it like to grow up with Jesus?</a:t>
            </a:r>
          </a:p>
          <a:p>
            <a:r>
              <a:rPr lang="en-US" dirty="0"/>
              <a:t>Joseph, Mary, Jesus, James, Joseph, Simon, Judas and 2 or more girls (Matt. 13:54; Mark 6:1-6)</a:t>
            </a:r>
          </a:p>
          <a:p>
            <a:r>
              <a:rPr lang="en-US" dirty="0"/>
              <a:t>Started His public ministry at 30.  Worked as a carpenter.</a:t>
            </a:r>
          </a:p>
          <a:p>
            <a:r>
              <a:rPr lang="en-US" dirty="0"/>
              <a:t>The family thought that Jesus had lost his senses (Mark 3:21)</a:t>
            </a:r>
          </a:p>
          <a:p>
            <a:r>
              <a:rPr lang="en-US" dirty="0"/>
              <a:t>Jesus' brothers ridiculed Him (John 7:2-5)</a:t>
            </a:r>
          </a:p>
          <a:p>
            <a:r>
              <a:rPr lang="en-US" dirty="0"/>
              <a:t>The brothers of Christ are listed with believers after the resurrection (Acts1:14)</a:t>
            </a:r>
          </a:p>
          <a:p>
            <a:r>
              <a:rPr lang="en-US" dirty="0"/>
              <a:t>James becomes a prominent leader in the church at Jerusalem.</a:t>
            </a:r>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545789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8380B-04C7-76F3-849E-B63C776580A0}"/>
              </a:ext>
            </a:extLst>
          </p:cNvPr>
          <p:cNvSpPr>
            <a:spLocks noGrp="1"/>
          </p:cNvSpPr>
          <p:nvPr>
            <p:ph type="title"/>
          </p:nvPr>
        </p:nvSpPr>
        <p:spPr>
          <a:xfrm>
            <a:off x="620202" y="469126"/>
            <a:ext cx="11036410" cy="707667"/>
          </a:xfrm>
        </p:spPr>
        <p:txBody>
          <a:bodyPr>
            <a:normAutofit fontScale="90000"/>
          </a:bodyPr>
          <a:lstStyle/>
          <a:p>
            <a:pPr algn="ctr"/>
            <a:r>
              <a:rPr lang="en-US" dirty="0"/>
              <a:t>Greetings from the Bond-Servant of God (1:1)</a:t>
            </a:r>
            <a:br>
              <a:rPr lang="en-US" dirty="0"/>
            </a:br>
            <a:endParaRPr lang="en-US" dirty="0"/>
          </a:p>
        </p:txBody>
      </p:sp>
      <p:sp>
        <p:nvSpPr>
          <p:cNvPr id="3" name="Content Placeholder 2">
            <a:extLst>
              <a:ext uri="{FF2B5EF4-FFF2-40B4-BE49-F238E27FC236}">
                <a16:creationId xmlns:a16="http://schemas.microsoft.com/office/drawing/2014/main" id="{3A0826FF-8703-D7E9-7E54-14C4440CDC17}"/>
              </a:ext>
            </a:extLst>
          </p:cNvPr>
          <p:cNvSpPr>
            <a:spLocks noGrp="1"/>
          </p:cNvSpPr>
          <p:nvPr>
            <p:ph idx="1"/>
          </p:nvPr>
        </p:nvSpPr>
        <p:spPr>
          <a:xfrm>
            <a:off x="838200" y="993913"/>
            <a:ext cx="10515600" cy="5183050"/>
          </a:xfrm>
        </p:spPr>
        <p:txBody>
          <a:bodyPr>
            <a:normAutofit/>
          </a:bodyPr>
          <a:lstStyle/>
          <a:p>
            <a:r>
              <a:rPr lang="en-US" sz="3200" dirty="0"/>
              <a:t>1 James, a bond-servant of God and of the Lord Jesus Christ, To the twelve tribes who are dispersed abroad: Greetings.</a:t>
            </a:r>
          </a:p>
          <a:p>
            <a:endParaRPr lang="en-US" sz="3200" dirty="0"/>
          </a:p>
          <a:p>
            <a:pPr lvl="1"/>
            <a:r>
              <a:rPr lang="en-US" sz="2800" dirty="0"/>
              <a:t>Bond-Servant – a slave belonging “both body and soul” to God</a:t>
            </a:r>
          </a:p>
          <a:p>
            <a:pPr lvl="1"/>
            <a:r>
              <a:rPr lang="en-US" sz="2800" dirty="0"/>
              <a:t>Twelve Tribes - Jewish Christians who lived in Judea and the regions adjacent to Judea</a:t>
            </a:r>
          </a:p>
          <a:p>
            <a:pPr lvl="1"/>
            <a:r>
              <a:rPr lang="en-US" sz="2800" dirty="0"/>
              <a:t>Greetings – “salutation” Hellenistic (Greek) “Peace” (Jewish)</a:t>
            </a:r>
          </a:p>
        </p:txBody>
      </p:sp>
    </p:spTree>
    <p:extLst>
      <p:ext uri="{BB962C8B-B14F-4D97-AF65-F5344CB8AC3E}">
        <p14:creationId xmlns:p14="http://schemas.microsoft.com/office/powerpoint/2010/main" val="649210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F93A5-990E-95F8-9E80-ED2AA37E4B6A}"/>
              </a:ext>
            </a:extLst>
          </p:cNvPr>
          <p:cNvSpPr>
            <a:spLocks noGrp="1"/>
          </p:cNvSpPr>
          <p:nvPr>
            <p:ph type="title"/>
          </p:nvPr>
        </p:nvSpPr>
        <p:spPr>
          <a:xfrm>
            <a:off x="838200" y="365125"/>
            <a:ext cx="10515600" cy="843473"/>
          </a:xfrm>
        </p:spPr>
        <p:txBody>
          <a:bodyPr>
            <a:normAutofit fontScale="90000"/>
          </a:bodyPr>
          <a:lstStyle/>
          <a:p>
            <a:pPr algn="ctr"/>
            <a:r>
              <a:rPr lang="en-US" dirty="0"/>
              <a:t>Faith under Trial Produces Patience (1:2-4)</a:t>
            </a:r>
            <a:br>
              <a:rPr lang="en-US" dirty="0"/>
            </a:br>
            <a:endParaRPr lang="en-US" dirty="0"/>
          </a:p>
        </p:txBody>
      </p:sp>
      <p:sp>
        <p:nvSpPr>
          <p:cNvPr id="3" name="Content Placeholder 2">
            <a:extLst>
              <a:ext uri="{FF2B5EF4-FFF2-40B4-BE49-F238E27FC236}">
                <a16:creationId xmlns:a16="http://schemas.microsoft.com/office/drawing/2014/main" id="{7A8199A5-221F-B099-0782-6FE3D5B4CFB9}"/>
              </a:ext>
            </a:extLst>
          </p:cNvPr>
          <p:cNvSpPr>
            <a:spLocks noGrp="1"/>
          </p:cNvSpPr>
          <p:nvPr>
            <p:ph idx="1"/>
          </p:nvPr>
        </p:nvSpPr>
        <p:spPr>
          <a:xfrm>
            <a:off x="278296" y="1097280"/>
            <a:ext cx="11608904" cy="5079683"/>
          </a:xfrm>
        </p:spPr>
        <p:txBody>
          <a:bodyPr>
            <a:normAutofit/>
          </a:bodyPr>
          <a:lstStyle/>
          <a:p>
            <a:r>
              <a:rPr lang="en-US" sz="3200" dirty="0"/>
              <a:t>2Consider it all joy, my brothers and sisters, when you encounter various trials, 3knowing that the testing of your faith produces endurance. 4And let endurance have its perfect result, so that you may be perfect and complete, lacking in nothing.</a:t>
            </a:r>
          </a:p>
          <a:p>
            <a:endParaRPr lang="en-US" sz="3200" dirty="0"/>
          </a:p>
          <a:p>
            <a:pPr lvl="1"/>
            <a:r>
              <a:rPr lang="en-US" sz="2800" dirty="0"/>
              <a:t>Trials – a lot of trouble: persecution, financial loss, accidents….</a:t>
            </a:r>
          </a:p>
          <a:p>
            <a:pPr lvl="1"/>
            <a:r>
              <a:rPr lang="en-US" sz="2800" dirty="0"/>
              <a:t>We are to endure all kinds of testing with Joy, wisdom, understanding and a strong faith when “falling into or encountering” trials.</a:t>
            </a:r>
          </a:p>
          <a:p>
            <a:pPr lvl="1"/>
            <a:r>
              <a:rPr lang="en-US" sz="2800" dirty="0"/>
              <a:t>Joy - Trials- Testing – Endurance</a:t>
            </a:r>
          </a:p>
          <a:p>
            <a:pPr lvl="1"/>
            <a:r>
              <a:rPr lang="en-US" sz="2800" dirty="0"/>
              <a:t>2 Tim. 3:12;; Rom. 5:1-5; Matt. 1:23; 28:20</a:t>
            </a:r>
          </a:p>
          <a:p>
            <a:endParaRPr lang="en-US" sz="3200" dirty="0"/>
          </a:p>
        </p:txBody>
      </p:sp>
    </p:spTree>
    <p:extLst>
      <p:ext uri="{BB962C8B-B14F-4D97-AF65-F5344CB8AC3E}">
        <p14:creationId xmlns:p14="http://schemas.microsoft.com/office/powerpoint/2010/main" val="385668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C1E20-45CC-F70F-8268-C6E812F23900}"/>
              </a:ext>
            </a:extLst>
          </p:cNvPr>
          <p:cNvSpPr>
            <a:spLocks noGrp="1"/>
          </p:cNvSpPr>
          <p:nvPr>
            <p:ph type="title"/>
          </p:nvPr>
        </p:nvSpPr>
        <p:spPr>
          <a:xfrm>
            <a:off x="838200" y="254442"/>
            <a:ext cx="10515600" cy="946205"/>
          </a:xfrm>
        </p:spPr>
        <p:txBody>
          <a:bodyPr>
            <a:normAutofit fontScale="90000"/>
          </a:bodyPr>
          <a:lstStyle/>
          <a:p>
            <a:pPr algn="ctr"/>
            <a:r>
              <a:rPr lang="en-US" dirty="0"/>
              <a:t>How to Ask for the Faith to Endure (1:5-8)</a:t>
            </a:r>
            <a:br>
              <a:rPr lang="en-US" dirty="0"/>
            </a:br>
            <a:endParaRPr lang="en-US" dirty="0"/>
          </a:p>
        </p:txBody>
      </p:sp>
      <p:sp>
        <p:nvSpPr>
          <p:cNvPr id="3" name="Content Placeholder 2">
            <a:extLst>
              <a:ext uri="{FF2B5EF4-FFF2-40B4-BE49-F238E27FC236}">
                <a16:creationId xmlns:a16="http://schemas.microsoft.com/office/drawing/2014/main" id="{7C8ACF37-0A87-E9EA-A726-25A080BF9D3E}"/>
              </a:ext>
            </a:extLst>
          </p:cNvPr>
          <p:cNvSpPr>
            <a:spLocks noGrp="1"/>
          </p:cNvSpPr>
          <p:nvPr>
            <p:ph idx="1"/>
          </p:nvPr>
        </p:nvSpPr>
        <p:spPr>
          <a:xfrm>
            <a:off x="222637" y="954157"/>
            <a:ext cx="11736125" cy="5222806"/>
          </a:xfrm>
        </p:spPr>
        <p:txBody>
          <a:bodyPr>
            <a:normAutofit/>
          </a:bodyPr>
          <a:lstStyle/>
          <a:p>
            <a:r>
              <a:rPr lang="en-US" sz="3200" dirty="0"/>
              <a:t>5But if any of you lacks wisdom, let him ask of God, who gives to all generously and without reproach, and it will be given to him. 6But he must ask in faith without any doubting, for the one who doubts is like the surf of the sea, driven and tossed by the wind. 7For that person ought not to expect that he will receive anything from the Lord, 8being a double-minded man, unstable in all his ways.</a:t>
            </a:r>
          </a:p>
          <a:p>
            <a:pPr lvl="1"/>
            <a:r>
              <a:rPr lang="en-US" sz="2800" dirty="0"/>
              <a:t>Wisdom (properly using knowledge) – “understanding the nature and purpose of trials and how to meet them victoriously” (King) </a:t>
            </a:r>
          </a:p>
          <a:p>
            <a:pPr lvl="1"/>
            <a:r>
              <a:rPr lang="en-US" sz="2800" dirty="0"/>
              <a:t>Faith – belief, trust, confidence; Heb. 11:1 “The certainty of things hoped for…”</a:t>
            </a:r>
          </a:p>
          <a:p>
            <a:pPr lvl="1"/>
            <a:r>
              <a:rPr lang="en-US" sz="2800" dirty="0"/>
              <a:t>Ask – Matt. 7:7; 1 Pet. 5:6,7; Phil. 4:4-7</a:t>
            </a:r>
          </a:p>
        </p:txBody>
      </p:sp>
    </p:spTree>
    <p:extLst>
      <p:ext uri="{BB962C8B-B14F-4D97-AF65-F5344CB8AC3E}">
        <p14:creationId xmlns:p14="http://schemas.microsoft.com/office/powerpoint/2010/main" val="719790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52ED4-9603-E30A-A3D7-AB199F06BA0E}"/>
              </a:ext>
            </a:extLst>
          </p:cNvPr>
          <p:cNvSpPr>
            <a:spLocks noGrp="1"/>
          </p:cNvSpPr>
          <p:nvPr>
            <p:ph type="title"/>
          </p:nvPr>
        </p:nvSpPr>
        <p:spPr>
          <a:xfrm>
            <a:off x="838200" y="365125"/>
            <a:ext cx="10515600" cy="1002499"/>
          </a:xfrm>
        </p:spPr>
        <p:txBody>
          <a:bodyPr>
            <a:normAutofit fontScale="90000"/>
          </a:bodyPr>
          <a:lstStyle/>
          <a:p>
            <a:pPr algn="ctr"/>
            <a:r>
              <a:rPr lang="en-US" dirty="0"/>
              <a:t>Testing Comes to Rich and Poor (1:9-11)</a:t>
            </a:r>
            <a:br>
              <a:rPr lang="en-US" dirty="0"/>
            </a:br>
            <a:endParaRPr lang="en-US" dirty="0"/>
          </a:p>
        </p:txBody>
      </p:sp>
      <p:sp>
        <p:nvSpPr>
          <p:cNvPr id="3" name="Content Placeholder 2">
            <a:extLst>
              <a:ext uri="{FF2B5EF4-FFF2-40B4-BE49-F238E27FC236}">
                <a16:creationId xmlns:a16="http://schemas.microsoft.com/office/drawing/2014/main" id="{4551FB76-D900-7268-C876-A72C454BCAAC}"/>
              </a:ext>
            </a:extLst>
          </p:cNvPr>
          <p:cNvSpPr>
            <a:spLocks noGrp="1"/>
          </p:cNvSpPr>
          <p:nvPr>
            <p:ph idx="1"/>
          </p:nvPr>
        </p:nvSpPr>
        <p:spPr>
          <a:xfrm>
            <a:off x="838200" y="1049571"/>
            <a:ext cx="10515600" cy="5127391"/>
          </a:xfrm>
        </p:spPr>
        <p:txBody>
          <a:bodyPr>
            <a:normAutofit/>
          </a:bodyPr>
          <a:lstStyle/>
          <a:p>
            <a:r>
              <a:rPr lang="en-US" sz="3200" dirty="0"/>
              <a:t>9Now the brother or sister of humble circumstances is to glory in his high position; 10but the rich person is to glory in his humiliation, because like flowering grass he will pass away. 11For the sun rises with its scorching heat and withers the grass; and its flower falls off and the beauty of its appearance is destroyed; so also the rich person, in the midst of his pursuits, will die out.</a:t>
            </a:r>
          </a:p>
          <a:p>
            <a:pPr lvl="1"/>
            <a:endParaRPr lang="en-US" sz="2800" dirty="0"/>
          </a:p>
          <a:p>
            <a:pPr lvl="1"/>
            <a:r>
              <a:rPr lang="en-US" sz="2800" dirty="0"/>
              <a:t>Suffering and the need for perseverance – vv. 2-4</a:t>
            </a:r>
          </a:p>
          <a:p>
            <a:pPr lvl="1"/>
            <a:r>
              <a:rPr lang="en-US" sz="2800" dirty="0"/>
              <a:t>The uncertainty of riches – 1 Tim. 6:17-19; Matt. 19:16-26 “with God all things are possible”</a:t>
            </a:r>
          </a:p>
        </p:txBody>
      </p:sp>
    </p:spTree>
    <p:extLst>
      <p:ext uri="{BB962C8B-B14F-4D97-AF65-F5344CB8AC3E}">
        <p14:creationId xmlns:p14="http://schemas.microsoft.com/office/powerpoint/2010/main" val="269016069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 2013 - 2022</Template>
  <TotalTime>0</TotalTime>
  <Words>1699</Words>
  <Application>Microsoft Office PowerPoint</Application>
  <PresentationFormat>Widescreen</PresentationFormat>
  <Paragraphs>132</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JAMES</vt:lpstr>
      <vt:lpstr>The Beauty of the Inspiration of Scripture</vt:lpstr>
      <vt:lpstr>PowerPoint Presentation</vt:lpstr>
      <vt:lpstr>Outline of James Chapter 1</vt:lpstr>
      <vt:lpstr>James the brother of Jesus</vt:lpstr>
      <vt:lpstr>Greetings from the Bond-Servant of God (1:1) </vt:lpstr>
      <vt:lpstr>Faith under Trial Produces Patience (1:2-4) </vt:lpstr>
      <vt:lpstr>How to Ask for the Faith to Endure (1:5-8) </vt:lpstr>
      <vt:lpstr>Testing Comes to Rich and Poor (1:9-11) </vt:lpstr>
      <vt:lpstr>Blessings Come to Those Who Endure Patiently (1:12-18) </vt:lpstr>
      <vt:lpstr>Blessings Come to Those Who Endure Patiently (1:12-18) </vt:lpstr>
      <vt:lpstr>Be a Hearer and a Doer of the Word of God (1:19-27) </vt:lpstr>
      <vt:lpstr>Be a Hearer and a Doer of the Word of God (1:19-27) </vt:lpstr>
      <vt:lpstr>Be a Hearer and a Doer of the Word of God (1:19-27) </vt:lpstr>
      <vt:lpstr>Outline of James Chapter 1</vt:lpstr>
      <vt:lpstr>James the brother of Jesus</vt:lpstr>
    </vt:vector>
  </TitlesOfParts>
  <Company>BASF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JAMES</dc:title>
  <dc:creator>kevin.h.morrow@basf.com</dc:creator>
  <cp:lastModifiedBy>kevin.h.morrow@basf.com</cp:lastModifiedBy>
  <cp:revision>4</cp:revision>
  <dcterms:created xsi:type="dcterms:W3CDTF">2023-10-16T11:41:22Z</dcterms:created>
  <dcterms:modified xsi:type="dcterms:W3CDTF">2023-10-16T21:11:35Z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6530cf4-8573-4c29-a912-bbcdac835909_Enabled">
    <vt:lpwstr>true</vt:lpwstr>
  </property>
  <property fmtid="{D5CDD505-2E9C-101B-9397-08002B2CF9AE}" pid="3" name="MSIP_Label_06530cf4-8573-4c29-a912-bbcdac835909_SetDate">
    <vt:lpwstr>2023-10-16T21:11:29Z</vt:lpwstr>
  </property>
  <property fmtid="{D5CDD505-2E9C-101B-9397-08002B2CF9AE}" pid="4" name="MSIP_Label_06530cf4-8573-4c29-a912-bbcdac835909_Method">
    <vt:lpwstr>Standard</vt:lpwstr>
  </property>
  <property fmtid="{D5CDD505-2E9C-101B-9397-08002B2CF9AE}" pid="5" name="MSIP_Label_06530cf4-8573-4c29-a912-bbcdac835909_Name">
    <vt:lpwstr>06530cf4-8573-4c29-a912-bbcdac835909</vt:lpwstr>
  </property>
  <property fmtid="{D5CDD505-2E9C-101B-9397-08002B2CF9AE}" pid="6" name="MSIP_Label_06530cf4-8573-4c29-a912-bbcdac835909_SiteId">
    <vt:lpwstr>ecaa386b-c8df-4ce0-ad01-740cbdb5ba55</vt:lpwstr>
  </property>
  <property fmtid="{D5CDD505-2E9C-101B-9397-08002B2CF9AE}" pid="7" name="MSIP_Label_06530cf4-8573-4c29-a912-bbcdac835909_ActionId">
    <vt:lpwstr>f41f468f-11c4-4338-a163-311439d7d537</vt:lpwstr>
  </property>
  <property fmtid="{D5CDD505-2E9C-101B-9397-08002B2CF9AE}" pid="8" name="MSIP_Label_06530cf4-8573-4c29-a912-bbcdac835909_ContentBits">
    <vt:lpwstr>2</vt:lpwstr>
  </property>
</Properties>
</file>