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50" r:id="rId2"/>
  </p:sldMasterIdLst>
  <p:notesMasterIdLst>
    <p:notesMasterId r:id="rId14"/>
  </p:notesMasterIdLst>
  <p:sldIdLst>
    <p:sldId id="256"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Arial Narrow" panose="020B0606020202030204" pitchFamily="34" charset="0"/>
      <p:regular r:id="rId15"/>
      <p:bold r:id="rId16"/>
      <p:italic r:id="rId17"/>
      <p:boldItalic r:id="rId18"/>
    </p:embeddedFont>
    <p:embeddedFont>
      <p:font typeface="Book Antiqua" panose="02040602050305030304" pitchFamily="18" charset="0"/>
      <p:regular r:id="rId19"/>
      <p:bold r:id="rId20"/>
      <p:italic r:id="rId21"/>
      <p:boldItalic r:id="rId22"/>
    </p:embeddedFont>
    <p:embeddedFont>
      <p:font typeface="Centaur" panose="02030504050205020304" pitchFamily="18" charset="0"/>
      <p:regular r:id="rId23"/>
    </p:embeddedFont>
    <p:embeddedFont>
      <p:font typeface="Garamond" panose="02020404030301010803" pitchFamily="18" charset="0"/>
      <p:regular r:id="rId24"/>
      <p:bold r:id="rId25"/>
      <p:italic r:id="rId26"/>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5344B2-6CDD-4AA5-835E-646EA03F850D}" type="slidenum">
              <a:rPr lang="en-US"/>
              <a:pPr/>
              <a:t>‹#›</a:t>
            </a:fld>
            <a:endParaRPr lang="en-US"/>
          </a:p>
        </p:txBody>
      </p:sp>
    </p:spTree>
    <p:extLst>
      <p:ext uri="{BB962C8B-B14F-4D97-AF65-F5344CB8AC3E}">
        <p14:creationId xmlns:p14="http://schemas.microsoft.com/office/powerpoint/2010/main" val="21712799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10678-8501-40E1-BBE2-041FEAC80BFB}" type="slidenum">
              <a:rPr lang="en-US"/>
              <a:pPr/>
              <a:t>3</a:t>
            </a:fld>
            <a:endParaRPr lang="en-US"/>
          </a:p>
        </p:txBody>
      </p:sp>
      <p:sp>
        <p:nvSpPr>
          <p:cNvPr id="15362" name="Rectangle 2"/>
          <p:cNvSpPr>
            <a:spLocks noGrp="1" noRot="1" noChangeAspect="1" noChangeArrowheads="1" noTextEdit="1"/>
          </p:cNvSpPr>
          <p:nvPr>
            <p:ph type="sldImg"/>
          </p:nvPr>
        </p:nvSpPr>
        <p:spPr>
          <a:xfrm>
            <a:off x="1150938" y="692150"/>
            <a:ext cx="4556125" cy="3416300"/>
          </a:xfrm>
          <a:ln/>
        </p:spPr>
      </p:sp>
      <p:sp>
        <p:nvSpPr>
          <p:cNvPr id="15363" name="Rectangle 3"/>
          <p:cNvSpPr>
            <a:spLocks noGrp="1" noChangeArrowheads="1"/>
          </p:cNvSpPr>
          <p:nvPr>
            <p:ph type="body" idx="1"/>
          </p:nvPr>
        </p:nvSpPr>
        <p:spPr>
          <a:xfrm>
            <a:off x="914400" y="4343400"/>
            <a:ext cx="5029200" cy="4114800"/>
          </a:xfrm>
        </p:spPr>
        <p:txBody>
          <a:bodyPr/>
          <a:lstStyle/>
          <a:p>
            <a:r>
              <a:rPr lang="en-US">
                <a:latin typeface="Times New Roman" panose="02020603050405020304" pitchFamily="18" charset="0"/>
              </a:rPr>
              <a:t> Review the N.T. map of Israel.  Note that the land is no longer divided by tribes.  The people, however kept detailed records of their lineage and could easily describe from what tribe they had descended.  This was particularly important in regards to determining who could serve as priest.  Only descendants of the tribe of Levi were allowed to serve as priests.</a:t>
            </a:r>
          </a:p>
        </p:txBody>
      </p:sp>
    </p:spTree>
    <p:extLst>
      <p:ext uri="{BB962C8B-B14F-4D97-AF65-F5344CB8AC3E}">
        <p14:creationId xmlns:p14="http://schemas.microsoft.com/office/powerpoint/2010/main" val="71846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37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63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86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40825" cy="6850063"/>
            <a:chOff x="0" y="0"/>
            <a:chExt cx="5758" cy="4315"/>
          </a:xfrm>
        </p:grpSpPr>
        <p:grpSp>
          <p:nvGrpSpPr>
            <p:cNvPr id="19459" name="Group 3"/>
            <p:cNvGrpSpPr>
              <a:grpSpLocks/>
            </p:cNvGrpSpPr>
            <p:nvPr userDrawn="1"/>
          </p:nvGrpSpPr>
          <p:grpSpPr bwMode="auto">
            <a:xfrm>
              <a:off x="1728" y="2230"/>
              <a:ext cx="4027" cy="2085"/>
              <a:chOff x="1728" y="2230"/>
              <a:chExt cx="4027" cy="2085"/>
            </a:xfrm>
          </p:grpSpPr>
          <p:sp>
            <p:nvSpPr>
              <p:cNvPr id="19460"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1"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2"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3"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465"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46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9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1946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947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9471" name="Rectangle 15"/>
          <p:cNvSpPr>
            <a:spLocks noGrp="1" noChangeArrowheads="1"/>
          </p:cNvSpPr>
          <p:nvPr>
            <p:ph type="sldNum" sz="quarter" idx="4"/>
          </p:nvPr>
        </p:nvSpPr>
        <p:spPr>
          <a:xfrm>
            <a:off x="6553200" y="6254750"/>
            <a:ext cx="2133600" cy="476250"/>
          </a:xfrm>
        </p:spPr>
        <p:txBody>
          <a:bodyPr/>
          <a:lstStyle>
            <a:lvl1pPr>
              <a:defRPr/>
            </a:lvl1pPr>
          </a:lstStyle>
          <a:p>
            <a:fld id="{4BBBD67C-8E67-4957-BA6F-3A44553BADA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EF95CFE-984B-4F14-9307-A8EF789C83B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95449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685F667-6F1D-4A1A-BBB2-F11602BB1D7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50871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76E2110-947B-4704-A708-5F5E232A05D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32975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A1BFF15-B561-4575-9271-165933CF6EFE}"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67213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63A2AEF-6BC9-42E7-AF18-B2A885C36593}"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06419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E6FC99B-F61C-4C13-BA61-340E68F7CFDA}"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09267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C5DA514-3F2A-4922-B27C-456E262AFC6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48479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750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CC71D5B-10BD-4156-A6FF-7CEA1213D12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09841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F85FDC8-02E1-417D-81F3-8E9F28477A6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71138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AC53827-956F-48BF-8098-7C877061612A}"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66868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3622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92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0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702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11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79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1770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0000"/>
                    </a14:imgEffect>
                    <a14:imgEffect>
                      <a14:colorTemperature colorTemp="9500"/>
                    </a14:imgEffect>
                    <a14:imgEffect>
                      <a14:brightnessContrast bright="-2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1157288" y="1981200"/>
            <a:ext cx="7791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7" name="Rectangle 3"/>
          <p:cNvSpPr>
            <a:spLocks noGrp="1" noChangeArrowheads="1"/>
          </p:cNvSpPr>
          <p:nvPr>
            <p:ph type="title"/>
          </p:nvPr>
        </p:nvSpPr>
        <p:spPr bwMode="auto">
          <a:xfrm>
            <a:off x="1181100" y="609600"/>
            <a:ext cx="771525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1268" name="Rectangle 4"/>
          <p:cNvSpPr>
            <a:spLocks noChangeArrowheads="1"/>
          </p:cNvSpPr>
          <p:nvPr userDrawn="1"/>
        </p:nvSpPr>
        <p:spPr bwMode="auto">
          <a:xfrm>
            <a:off x="0" y="0"/>
            <a:ext cx="1085850" cy="6845300"/>
          </a:xfrm>
          <a:prstGeom prst="rect">
            <a:avLst/>
          </a:pr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5400" b="1" u="sng"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2pPr>
      <a:lvl3pPr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3pPr>
      <a:lvl4pPr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4pPr>
      <a:lvl5pPr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5pPr>
      <a:lvl6pPr marL="457200"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6pPr>
      <a:lvl7pPr marL="914400"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7pPr>
      <a:lvl8pPr marL="1371600"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8pPr>
      <a:lvl9pPr marL="1828800" algn="l" rtl="0" fontAlgn="base">
        <a:spcBef>
          <a:spcPct val="0"/>
        </a:spcBef>
        <a:spcAft>
          <a:spcPct val="0"/>
        </a:spcAft>
        <a:defRPr sz="5400" b="1" u="sng">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fontAlgn="base">
        <a:spcBef>
          <a:spcPct val="20000"/>
        </a:spcBef>
        <a:spcAft>
          <a:spcPct val="0"/>
        </a:spcAft>
        <a:buClr>
          <a:schemeClr val="tx2"/>
        </a:buClr>
        <a:buSzPct val="75000"/>
        <a:buFont typeface="Monotype Sorts" pitchFamily="2" charset="2"/>
        <a:buChar char="n"/>
        <a:defRPr sz="3600" b="1"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75000"/>
        <a:buFont typeface="Monotype Sorts" pitchFamily="2" charset="2"/>
        <a:buChar char="u"/>
        <a:defRPr sz="3200" b="1"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65000"/>
        <a:buFont typeface="Monotype Sorts" pitchFamily="2" charset="2"/>
        <a:buChar char="F"/>
        <a:defRPr sz="2800" b="1"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100000"/>
        <a:buChar char="•"/>
        <a:defRPr sz="2400" b="1"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100000"/>
        <a:buChar char="–"/>
        <a:defRPr sz="2400" b="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0000"/>
                    </a14:imgEffect>
                    <a14:imgEffect>
                      <a14:colorTemperature colorTemp="9500"/>
                    </a14:imgEffect>
                    <a14:imgEffect>
                      <a14:brightnessContrast bright="-2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D05A87-4B38-44C2-8DB3-1197D2A3BA3B}" type="slidenum">
              <a:rPr lang="en-US"/>
              <a:pPr/>
              <a:t>‹#›</a:t>
            </a:fld>
            <a:endParaRPr lang="en-US"/>
          </a:p>
        </p:txBody>
      </p:sp>
      <p:grpSp>
        <p:nvGrpSpPr>
          <p:cNvPr id="18436" name="Group 4"/>
          <p:cNvGrpSpPr>
            <a:grpSpLocks/>
          </p:cNvGrpSpPr>
          <p:nvPr/>
        </p:nvGrpSpPr>
        <p:grpSpPr bwMode="auto">
          <a:xfrm>
            <a:off x="0" y="0"/>
            <a:ext cx="9140825" cy="6850063"/>
            <a:chOff x="0" y="0"/>
            <a:chExt cx="5758" cy="4315"/>
          </a:xfrm>
        </p:grpSpPr>
        <p:grpSp>
          <p:nvGrpSpPr>
            <p:cNvPr id="18437" name="Group 5"/>
            <p:cNvGrpSpPr>
              <a:grpSpLocks/>
            </p:cNvGrpSpPr>
            <p:nvPr userDrawn="1"/>
          </p:nvGrpSpPr>
          <p:grpSpPr bwMode="auto">
            <a:xfrm>
              <a:off x="1728" y="2230"/>
              <a:ext cx="4027" cy="2085"/>
              <a:chOff x="1728" y="2230"/>
              <a:chExt cx="4027" cy="2085"/>
            </a:xfrm>
          </p:grpSpPr>
          <p:sp>
            <p:nvSpPr>
              <p:cNvPr id="1843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4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44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4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844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051" name="Rectangle 3"/>
          <p:cNvSpPr>
            <a:spLocks noGrp="1" noChangeArrowheads="1"/>
          </p:cNvSpPr>
          <p:nvPr>
            <p:ph type="subTitle" idx="1"/>
          </p:nvPr>
        </p:nvSpPr>
        <p:spPr>
          <a:xfrm>
            <a:off x="228600" y="1066800"/>
            <a:ext cx="8686800" cy="5486400"/>
          </a:xfrm>
        </p:spPr>
        <p:txBody>
          <a:bodyPr/>
          <a:lstStyle/>
          <a:p>
            <a:pPr algn="l"/>
            <a:r>
              <a:rPr lang="en-US" sz="3500" b="1" i="1" u="sng" dirty="0">
                <a:latin typeface="Times New Roman" panose="02020603050405020304" pitchFamily="18" charset="0"/>
                <a:cs typeface="Times New Roman" panose="02020603050405020304" pitchFamily="18" charset="0"/>
              </a:rPr>
              <a:t>Acts 9 –</a:t>
            </a:r>
            <a:r>
              <a:rPr lang="en-US" sz="3500" dirty="0">
                <a:latin typeface="Times New Roman" panose="02020603050405020304" pitchFamily="18" charset="0"/>
                <a:cs typeface="Times New Roman" panose="02020603050405020304" pitchFamily="18" charset="0"/>
              </a:rPr>
              <a:t>	By this time in history …</a:t>
            </a:r>
            <a:endParaRPr lang="en-US" sz="3500" b="1" i="1" u="sng" dirty="0">
              <a:latin typeface="Times New Roman" panose="02020603050405020304" pitchFamily="18" charset="0"/>
              <a:cs typeface="Times New Roman" panose="02020603050405020304" pitchFamily="18" charset="0"/>
            </a:endParaRPr>
          </a:p>
          <a:p>
            <a:pPr algn="l"/>
            <a:endParaRPr lang="en-US" sz="35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Great success in preaching (Acts 2-4)</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Persecution began (Acts 5-7)</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Christians were scattered (Acts 8)</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Saul/Paul converted (Acts 9)</a:t>
            </a:r>
          </a:p>
          <a:p>
            <a:pPr algn="l"/>
            <a:endParaRPr lang="en-US" sz="1500" dirty="0">
              <a:latin typeface="Times New Roman" panose="02020603050405020304" pitchFamily="18" charset="0"/>
              <a:cs typeface="Times New Roman" panose="02020603050405020304" pitchFamily="18" charset="0"/>
            </a:endParaRPr>
          </a:p>
          <a:p>
            <a:pPr algn="l"/>
            <a:r>
              <a:rPr lang="en-US" sz="4500" b="1" i="1" dirty="0">
                <a:latin typeface="Times New Roman" panose="02020603050405020304" pitchFamily="18" charset="0"/>
                <a:cs typeface="Times New Roman" panose="02020603050405020304" pitchFamily="18" charset="0"/>
              </a:rPr>
              <a:t>Text: Acts 9:32-35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anim calcmode="lin" valueType="num">
                                      <p:cBhvr>
                                        <p:cTn id="14"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0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 calcmode="lin" valueType="num">
                                      <p:cBhvr>
                                        <p:cTn id="21"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05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51">
                                            <p:txEl>
                                              <p:pRg st="4" end="4"/>
                                            </p:txEl>
                                          </p:spTgt>
                                        </p:tgtEl>
                                        <p:attrNameLst>
                                          <p:attrName>style.visibility</p:attrName>
                                        </p:attrNameLst>
                                      </p:cBhvr>
                                      <p:to>
                                        <p:strVal val="visible"/>
                                      </p:to>
                                    </p:set>
                                    <p:anim calcmode="lin" valueType="num">
                                      <p:cBhvr>
                                        <p:cTn id="28" dur="500" fill="hold"/>
                                        <p:tgtEl>
                                          <p:spTgt spid="205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05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05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051">
                                            <p:txEl>
                                              <p:pRg st="5" end="5"/>
                                            </p:txEl>
                                          </p:spTgt>
                                        </p:tgtEl>
                                        <p:attrNameLst>
                                          <p:attrName>style.visibility</p:attrName>
                                        </p:attrNameLst>
                                      </p:cBhvr>
                                      <p:to>
                                        <p:strVal val="visible"/>
                                      </p:to>
                                    </p:set>
                                    <p:anim calcmode="lin" valueType="num">
                                      <p:cBhvr>
                                        <p:cTn id="35" dur="500" fill="hold"/>
                                        <p:tgtEl>
                                          <p:spTgt spid="205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05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0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051">
                                            <p:txEl>
                                              <p:pRg st="7" end="7"/>
                                            </p:txEl>
                                          </p:spTgt>
                                        </p:tgtEl>
                                        <p:attrNameLst>
                                          <p:attrName>style.visibility</p:attrName>
                                        </p:attrNameLst>
                                      </p:cBhvr>
                                      <p:to>
                                        <p:strVal val="visible"/>
                                      </p:to>
                                    </p:set>
                                    <p:anim calcmode="lin" valueType="num">
                                      <p:cBhvr>
                                        <p:cTn id="42" dur="500" fill="hold"/>
                                        <p:tgtEl>
                                          <p:spTgt spid="2051">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051">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228600" y="0"/>
            <a:ext cx="8686800" cy="1143000"/>
          </a:xfrm>
        </p:spPr>
        <p:txBody>
          <a:bodyPr/>
          <a:lstStyle/>
          <a:p>
            <a:r>
              <a:rPr lang="en-US" sz="5500" b="0" dirty="0">
                <a:solidFill>
                  <a:schemeClr val="tx1"/>
                </a:solidFill>
                <a:latin typeface="Centaur" panose="02030504050205020304" pitchFamily="18" charset="0"/>
              </a:rPr>
              <a:t>“What Must I Do To Be Saved?”</a:t>
            </a:r>
          </a:p>
        </p:txBody>
      </p:sp>
      <p:sp>
        <p:nvSpPr>
          <p:cNvPr id="30723" name="Text Box 3"/>
          <p:cNvSpPr txBox="1">
            <a:spLocks noChangeArrowheads="1"/>
          </p:cNvSpPr>
          <p:nvPr/>
        </p:nvSpPr>
        <p:spPr bwMode="auto">
          <a:xfrm>
            <a:off x="304800" y="990600"/>
            <a:ext cx="83820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Hear The Gospel (Rom. 10:17)</a:t>
            </a:r>
          </a:p>
          <a:p>
            <a:pPr algn="ctr">
              <a:spcBef>
                <a:spcPct val="20000"/>
              </a:spcBef>
            </a:pP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Believe In Christ (Jn. 8:24)</a:t>
            </a:r>
          </a:p>
          <a:p>
            <a:pPr algn="ctr">
              <a:spcBef>
                <a:spcPct val="20000"/>
              </a:spcBef>
            </a:pP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Repent Of Sins (Lk.13:3)</a:t>
            </a:r>
          </a:p>
          <a:p>
            <a:pPr algn="ctr">
              <a:spcBef>
                <a:spcPct val="20000"/>
              </a:spcBef>
            </a:pP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Confess Christ (Rom. 10:10)</a:t>
            </a:r>
          </a:p>
          <a:p>
            <a:pPr algn="ctr">
              <a:spcBef>
                <a:spcPct val="20000"/>
              </a:spcBef>
            </a:pP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Be Baptized (I Pet. 3:21)</a:t>
            </a:r>
          </a:p>
        </p:txBody>
      </p:sp>
      <p:sp>
        <p:nvSpPr>
          <p:cNvPr id="30724" name="Text Box 4"/>
          <p:cNvSpPr txBox="1">
            <a:spLocks noChangeArrowheads="1"/>
          </p:cNvSpPr>
          <p:nvPr/>
        </p:nvSpPr>
        <p:spPr bwMode="auto">
          <a:xfrm>
            <a:off x="228600" y="4648200"/>
            <a:ext cx="8915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u="sng" dirty="0">
                <a:effectLst>
                  <a:outerShdw blurRad="38100" dist="38100" dir="2700000" algn="tl">
                    <a:srgbClr val="000000"/>
                  </a:outerShdw>
                </a:effectLst>
                <a:latin typeface="Times New Roman" panose="02020603050405020304" pitchFamily="18" charset="0"/>
                <a:cs typeface="Times New Roman" panose="02020603050405020304" pitchFamily="18" charset="0"/>
              </a:rPr>
              <a:t>For The Erring Child:</a:t>
            </a:r>
            <a:endPar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Repent (Acts 8:22), Confess (I Jn. 1:9),</a:t>
            </a:r>
          </a:p>
          <a:p>
            <a:pPr algn="ctr"/>
            <a:r>
              <a:rPr lang="en-US" sz="40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Pray (Acts 8:22)</a:t>
            </a:r>
          </a:p>
        </p:txBody>
      </p:sp>
      <p:sp>
        <p:nvSpPr>
          <p:cNvPr id="30725" name="Line 5"/>
          <p:cNvSpPr>
            <a:spLocks noChangeShapeType="1"/>
          </p:cNvSpPr>
          <p:nvPr/>
        </p:nvSpPr>
        <p:spPr bwMode="auto">
          <a:xfrm>
            <a:off x="457200" y="990600"/>
            <a:ext cx="8153400" cy="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advTm="33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7" presetClass="entr" presetSubtype="4" fill="hold" nodeType="after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 calcmode="lin" valueType="num">
                                      <p:cBhvr additive="base">
                                        <p:cTn id="12" dur="5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0"/>
                            </p:stCondLst>
                            <p:childTnLst>
                              <p:par>
                                <p:cTn id="15" presetID="7" presetClass="entr" presetSubtype="4" fill="hold" nodeType="after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0"/>
                            </p:stCondLst>
                            <p:childTnLst>
                              <p:par>
                                <p:cTn id="20" presetID="7" presetClass="entr" presetSubtype="4" fill="hold" nodeType="after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 calcmode="lin" valueType="num">
                                      <p:cBhvr additive="base">
                                        <p:cTn id="22" dur="5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0"/>
                            </p:stCondLst>
                            <p:childTnLst>
                              <p:par>
                                <p:cTn id="25" presetID="7" presetClass="entr" presetSubtype="4" fill="hold" nodeType="after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 calcmode="lin" valueType="num">
                                      <p:cBhvr additive="base">
                                        <p:cTn id="27" dur="5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0"/>
                            </p:stCondLst>
                            <p:childTnLst>
                              <p:par>
                                <p:cTn id="30" presetID="7" presetClass="entr" presetSubtype="4" fill="hold" grpId="0" nodeType="afterEffect">
                                  <p:stCondLst>
                                    <p:cond delay="0"/>
                                  </p:stCondLst>
                                  <p:childTnLst>
                                    <p:set>
                                      <p:cBhvr>
                                        <p:cTn id="31" dur="1" fill="hold">
                                          <p:stCondLst>
                                            <p:cond delay="0"/>
                                          </p:stCondLst>
                                        </p:cTn>
                                        <p:tgtEl>
                                          <p:spTgt spid="30724"/>
                                        </p:tgtEl>
                                        <p:attrNameLst>
                                          <p:attrName>style.visibility</p:attrName>
                                        </p:attrNameLst>
                                      </p:cBhvr>
                                      <p:to>
                                        <p:strVal val="visible"/>
                                      </p:to>
                                    </p:set>
                                    <p:anim calcmode="lin" valueType="num">
                                      <p:cBhvr additive="base">
                                        <p:cTn id="32" dur="5000" fill="hold"/>
                                        <p:tgtEl>
                                          <p:spTgt spid="30724"/>
                                        </p:tgtEl>
                                        <p:attrNameLst>
                                          <p:attrName>ppt_x</p:attrName>
                                        </p:attrNameLst>
                                      </p:cBhvr>
                                      <p:tavLst>
                                        <p:tav tm="0">
                                          <p:val>
                                            <p:strVal val="#ppt_x"/>
                                          </p:val>
                                        </p:tav>
                                        <p:tav tm="100000">
                                          <p:val>
                                            <p:strVal val="#ppt_x"/>
                                          </p:val>
                                        </p:tav>
                                      </p:tavLst>
                                    </p:anim>
                                    <p:anim calcmode="lin" valueType="num">
                                      <p:cBhvr additive="base">
                                        <p:cTn id="33" dur="50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1507"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The Setting</a:t>
            </a:r>
          </a:p>
          <a:p>
            <a:pPr algn="l"/>
            <a:r>
              <a:rPr lang="en-US" sz="3500" dirty="0">
                <a:latin typeface="Times New Roman" panose="02020603050405020304" pitchFamily="18" charset="0"/>
                <a:cs typeface="Times New Roman" panose="02020603050405020304" pitchFamily="18" charset="0"/>
              </a:rPr>
              <a:t>“All quarters…” where? (Acts 9:31)</a:t>
            </a:r>
          </a:p>
          <a:p>
            <a:pPr algn="l"/>
            <a:r>
              <a:rPr lang="en-US" sz="3500" dirty="0">
                <a:latin typeface="Times New Roman" panose="02020603050405020304" pitchFamily="18" charset="0"/>
                <a:cs typeface="Times New Roman" panose="02020603050405020304" pitchFamily="18" charset="0"/>
              </a:rPr>
              <a:t>	Then, to </a:t>
            </a:r>
            <a:r>
              <a:rPr lang="en-US" sz="3500" dirty="0" err="1">
                <a:latin typeface="Times New Roman" panose="02020603050405020304" pitchFamily="18" charset="0"/>
                <a:cs typeface="Times New Roman" panose="02020603050405020304" pitchFamily="18" charset="0"/>
              </a:rPr>
              <a:t>Lydda</a:t>
            </a:r>
            <a:r>
              <a:rPr lang="en-US" sz="3500" dirty="0">
                <a:latin typeface="Times New Roman" panose="02020603050405020304" pitchFamily="18" charset="0"/>
                <a:cs typeface="Times New Roman" panose="02020603050405020304" pitchFamily="18" charset="0"/>
              </a:rPr>
              <a:t>…</a:t>
            </a:r>
            <a:endParaRPr lang="en-US" sz="3500" b="1" i="1" u="sn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 calcmode="lin" valueType="num">
                                      <p:cBhvr>
                                        <p:cTn id="14"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150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 calcmode="lin" valueType="num">
                                      <p:cBhvr>
                                        <p:cTn id="21"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715000" y="1685925"/>
            <a:ext cx="33528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buClr>
                <a:schemeClr val="hlink"/>
              </a:buClr>
              <a:buSzPct val="75000"/>
              <a:buFontTx/>
              <a:buChar char="•"/>
            </a:pPr>
            <a:r>
              <a:rPr lang="en-US" sz="4400" b="1">
                <a:solidFill>
                  <a:srgbClr val="FAFD00"/>
                </a:solidFill>
                <a:latin typeface="Book Antiqua" panose="02040602050305030304" pitchFamily="18" charset="0"/>
              </a:rPr>
              <a:t>  Israel in the New Testament</a:t>
            </a:r>
          </a:p>
        </p:txBody>
      </p:sp>
      <p:pic>
        <p:nvPicPr>
          <p:cNvPr id="14340" name="Picture 4"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l="5046" t="19092" r="9181" b="3749"/>
          <a:stretch>
            <a:fillRect/>
          </a:stretch>
        </p:blipFill>
        <p:spPr bwMode="auto">
          <a:xfrm>
            <a:off x="0" y="0"/>
            <a:ext cx="52847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AutoShape 5"/>
          <p:cNvSpPr>
            <a:spLocks noChangeArrowheads="1"/>
          </p:cNvSpPr>
          <p:nvPr/>
        </p:nvSpPr>
        <p:spPr bwMode="auto">
          <a:xfrm>
            <a:off x="3406775" y="901700"/>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AutoShape 7"/>
          <p:cNvSpPr>
            <a:spLocks noChangeArrowheads="1"/>
          </p:cNvSpPr>
          <p:nvPr/>
        </p:nvSpPr>
        <p:spPr bwMode="auto">
          <a:xfrm>
            <a:off x="1222375" y="5305425"/>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AutoShape 8"/>
          <p:cNvSpPr>
            <a:spLocks noChangeArrowheads="1"/>
          </p:cNvSpPr>
          <p:nvPr/>
        </p:nvSpPr>
        <p:spPr bwMode="auto">
          <a:xfrm>
            <a:off x="2938463" y="4384675"/>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AutoShape 9"/>
          <p:cNvSpPr>
            <a:spLocks noChangeArrowheads="1"/>
          </p:cNvSpPr>
          <p:nvPr/>
        </p:nvSpPr>
        <p:spPr bwMode="auto">
          <a:xfrm>
            <a:off x="2286000" y="4038600"/>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AutoShape 10"/>
          <p:cNvSpPr>
            <a:spLocks noChangeArrowheads="1"/>
          </p:cNvSpPr>
          <p:nvPr/>
        </p:nvSpPr>
        <p:spPr bwMode="auto">
          <a:xfrm>
            <a:off x="1470025" y="3703638"/>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AutoShape 12"/>
          <p:cNvSpPr>
            <a:spLocks noChangeArrowheads="1"/>
          </p:cNvSpPr>
          <p:nvPr/>
        </p:nvSpPr>
        <p:spPr bwMode="auto">
          <a:xfrm>
            <a:off x="1565275" y="2190750"/>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AutoShape 13"/>
          <p:cNvSpPr>
            <a:spLocks noChangeArrowheads="1"/>
          </p:cNvSpPr>
          <p:nvPr/>
        </p:nvSpPr>
        <p:spPr bwMode="auto">
          <a:xfrm>
            <a:off x="2722563" y="1649413"/>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Rectangle 14"/>
          <p:cNvSpPr>
            <a:spLocks noChangeArrowheads="1"/>
          </p:cNvSpPr>
          <p:nvPr/>
        </p:nvSpPr>
        <p:spPr bwMode="auto">
          <a:xfrm>
            <a:off x="3706813" y="598488"/>
            <a:ext cx="14335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Bethsaida</a:t>
            </a:r>
          </a:p>
        </p:txBody>
      </p:sp>
      <p:sp>
        <p:nvSpPr>
          <p:cNvPr id="14351" name="Rectangle 15"/>
          <p:cNvSpPr>
            <a:spLocks noChangeArrowheads="1"/>
          </p:cNvSpPr>
          <p:nvPr/>
        </p:nvSpPr>
        <p:spPr bwMode="auto">
          <a:xfrm>
            <a:off x="2027238" y="1257300"/>
            <a:ext cx="13335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Nazareth</a:t>
            </a:r>
          </a:p>
        </p:txBody>
      </p:sp>
      <p:sp>
        <p:nvSpPr>
          <p:cNvPr id="14352" name="Rectangle 16"/>
          <p:cNvSpPr>
            <a:spLocks noChangeArrowheads="1"/>
          </p:cNvSpPr>
          <p:nvPr/>
        </p:nvSpPr>
        <p:spPr bwMode="auto">
          <a:xfrm>
            <a:off x="1716088" y="1860550"/>
            <a:ext cx="1349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Caesarea</a:t>
            </a:r>
          </a:p>
        </p:txBody>
      </p:sp>
      <p:sp>
        <p:nvSpPr>
          <p:cNvPr id="14354" name="Rectangle 18"/>
          <p:cNvSpPr>
            <a:spLocks noChangeArrowheads="1"/>
          </p:cNvSpPr>
          <p:nvPr/>
        </p:nvSpPr>
        <p:spPr bwMode="auto">
          <a:xfrm>
            <a:off x="1593850" y="3335338"/>
            <a:ext cx="11334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000" b="1" i="1">
                <a:solidFill>
                  <a:srgbClr val="FFFFFF"/>
                </a:solidFill>
                <a:effectLst>
                  <a:outerShdw blurRad="38100" dist="38100" dir="2700000" algn="tl">
                    <a:srgbClr val="000000"/>
                  </a:outerShdw>
                </a:effectLst>
                <a:latin typeface="Times New Roman" panose="02020603050405020304" pitchFamily="18" charset="0"/>
              </a:rPr>
              <a:t>Joppa</a:t>
            </a:r>
          </a:p>
        </p:txBody>
      </p:sp>
      <p:sp>
        <p:nvSpPr>
          <p:cNvPr id="14356" name="Rectangle 20"/>
          <p:cNvSpPr>
            <a:spLocks noChangeArrowheads="1"/>
          </p:cNvSpPr>
          <p:nvPr/>
        </p:nvSpPr>
        <p:spPr bwMode="auto">
          <a:xfrm>
            <a:off x="1733550" y="4033838"/>
            <a:ext cx="18113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000" b="1" i="1">
                <a:solidFill>
                  <a:srgbClr val="FFFFFF"/>
                </a:solidFill>
                <a:effectLst>
                  <a:outerShdw blurRad="38100" dist="38100" dir="2700000" algn="tl">
                    <a:srgbClr val="000000"/>
                  </a:outerShdw>
                </a:effectLst>
                <a:latin typeface="Times New Roman" panose="02020603050405020304" pitchFamily="18" charset="0"/>
              </a:rPr>
              <a:t>Jerusalem</a:t>
            </a:r>
          </a:p>
        </p:txBody>
      </p:sp>
      <p:sp>
        <p:nvSpPr>
          <p:cNvPr id="14358" name="Rectangle 22"/>
          <p:cNvSpPr>
            <a:spLocks noChangeArrowheads="1"/>
          </p:cNvSpPr>
          <p:nvPr/>
        </p:nvSpPr>
        <p:spPr bwMode="auto">
          <a:xfrm>
            <a:off x="1401763" y="5257800"/>
            <a:ext cx="9096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rPr>
              <a:t>Gaza</a:t>
            </a:r>
          </a:p>
        </p:txBody>
      </p:sp>
      <p:sp>
        <p:nvSpPr>
          <p:cNvPr id="14359" name="Rectangle 23"/>
          <p:cNvSpPr>
            <a:spLocks noChangeArrowheads="1"/>
          </p:cNvSpPr>
          <p:nvPr/>
        </p:nvSpPr>
        <p:spPr bwMode="auto">
          <a:xfrm>
            <a:off x="3378200" y="1122363"/>
            <a:ext cx="20161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200" b="1">
                <a:solidFill>
                  <a:srgbClr val="FFFFFF"/>
                </a:solidFill>
                <a:effectLst>
                  <a:outerShdw blurRad="38100" dist="38100" dir="2700000" algn="tl">
                    <a:srgbClr val="000000"/>
                  </a:outerShdw>
                </a:effectLst>
              </a:rPr>
              <a:t>Sea of Galilee</a:t>
            </a:r>
          </a:p>
        </p:txBody>
      </p:sp>
      <p:sp>
        <p:nvSpPr>
          <p:cNvPr id="14360" name="Rectangle 24"/>
          <p:cNvSpPr>
            <a:spLocks noChangeArrowheads="1"/>
          </p:cNvSpPr>
          <p:nvPr/>
        </p:nvSpPr>
        <p:spPr bwMode="auto">
          <a:xfrm>
            <a:off x="3671888" y="4945063"/>
            <a:ext cx="15541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solidFill>
                  <a:srgbClr val="FFFFFF"/>
                </a:solidFill>
                <a:effectLst>
                  <a:outerShdw blurRad="38100" dist="38100" dir="2700000" algn="tl">
                    <a:srgbClr val="000000"/>
                  </a:outerShdw>
                </a:effectLst>
              </a:rPr>
              <a:t>Dead Sea</a:t>
            </a:r>
          </a:p>
        </p:txBody>
      </p:sp>
      <p:sp>
        <p:nvSpPr>
          <p:cNvPr id="14361" name="Rectangle 25"/>
          <p:cNvSpPr>
            <a:spLocks noChangeArrowheads="1"/>
          </p:cNvSpPr>
          <p:nvPr/>
        </p:nvSpPr>
        <p:spPr bwMode="auto">
          <a:xfrm rot="16200000">
            <a:off x="2890838" y="2449512"/>
            <a:ext cx="19113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a:solidFill>
                  <a:srgbClr val="FFFFFF"/>
                </a:solidFill>
                <a:effectLst>
                  <a:outerShdw blurRad="38100" dist="38100" dir="2700000" algn="tl">
                    <a:srgbClr val="000000"/>
                  </a:outerShdw>
                </a:effectLst>
              </a:rPr>
              <a:t>Jordan River</a:t>
            </a:r>
          </a:p>
        </p:txBody>
      </p:sp>
      <p:sp>
        <p:nvSpPr>
          <p:cNvPr id="14362" name="Rectangle 26"/>
          <p:cNvSpPr>
            <a:spLocks noChangeArrowheads="1"/>
          </p:cNvSpPr>
          <p:nvPr/>
        </p:nvSpPr>
        <p:spPr bwMode="auto">
          <a:xfrm rot="17340000">
            <a:off x="-763587" y="2566988"/>
            <a:ext cx="3305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600" b="1" i="1">
                <a:solidFill>
                  <a:srgbClr val="FFFFFF"/>
                </a:solidFill>
                <a:effectLst>
                  <a:outerShdw blurRad="38100" dist="38100" dir="2700000" algn="tl">
                    <a:srgbClr val="000000"/>
                  </a:outerShdw>
                </a:effectLst>
              </a:rPr>
              <a:t>Mediterranean</a:t>
            </a:r>
          </a:p>
        </p:txBody>
      </p:sp>
      <p:sp>
        <p:nvSpPr>
          <p:cNvPr id="14365" name="Rectangle 29"/>
          <p:cNvSpPr>
            <a:spLocks noChangeArrowheads="1"/>
          </p:cNvSpPr>
          <p:nvPr/>
        </p:nvSpPr>
        <p:spPr bwMode="auto">
          <a:xfrm>
            <a:off x="3611563" y="1588"/>
            <a:ext cx="13493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80000"/>
              </a:lnSpc>
            </a:pPr>
            <a:r>
              <a:rPr lang="en-US" sz="2400" b="1" i="1">
                <a:solidFill>
                  <a:srgbClr val="FFFFFF"/>
                </a:solidFill>
                <a:effectLst>
                  <a:outerShdw blurRad="38100" dist="38100" dir="2700000" algn="tl">
                    <a:srgbClr val="000000"/>
                  </a:outerShdw>
                </a:effectLst>
                <a:latin typeface="Times New Roman" panose="02020603050405020304" pitchFamily="18" charset="0"/>
              </a:rPr>
              <a:t>Caesarea</a:t>
            </a:r>
          </a:p>
          <a:p>
            <a:pPr eaLnBrk="0" hangingPunct="0">
              <a:lnSpc>
                <a:spcPct val="80000"/>
              </a:lnSpc>
            </a:pPr>
            <a:r>
              <a:rPr lang="en-US" sz="2400" b="1" i="1">
                <a:solidFill>
                  <a:srgbClr val="FFFFFF"/>
                </a:solidFill>
                <a:effectLst>
                  <a:outerShdw blurRad="38100" dist="38100" dir="2700000" algn="tl">
                    <a:srgbClr val="000000"/>
                  </a:outerShdw>
                </a:effectLst>
                <a:latin typeface="Times New Roman" panose="02020603050405020304" pitchFamily="18" charset="0"/>
              </a:rPr>
              <a:t>Philippi</a:t>
            </a:r>
          </a:p>
        </p:txBody>
      </p:sp>
      <p:sp>
        <p:nvSpPr>
          <p:cNvPr id="14366" name="AutoShape 30"/>
          <p:cNvSpPr>
            <a:spLocks noChangeArrowheads="1"/>
          </p:cNvSpPr>
          <p:nvPr/>
        </p:nvSpPr>
        <p:spPr bwMode="auto">
          <a:xfrm>
            <a:off x="3227388" y="850900"/>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AutoShape 31"/>
          <p:cNvSpPr>
            <a:spLocks noChangeArrowheads="1"/>
          </p:cNvSpPr>
          <p:nvPr/>
        </p:nvSpPr>
        <p:spPr bwMode="auto">
          <a:xfrm>
            <a:off x="2109788" y="6350"/>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Rectangle 32"/>
          <p:cNvSpPr>
            <a:spLocks noChangeArrowheads="1"/>
          </p:cNvSpPr>
          <p:nvPr/>
        </p:nvSpPr>
        <p:spPr bwMode="auto">
          <a:xfrm>
            <a:off x="2289175" y="1588"/>
            <a:ext cx="909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Sidon</a:t>
            </a:r>
          </a:p>
        </p:txBody>
      </p:sp>
      <p:sp>
        <p:nvSpPr>
          <p:cNvPr id="14369" name="AutoShape 33"/>
          <p:cNvSpPr>
            <a:spLocks noChangeArrowheads="1"/>
          </p:cNvSpPr>
          <p:nvPr/>
        </p:nvSpPr>
        <p:spPr bwMode="auto">
          <a:xfrm>
            <a:off x="1920875" y="290513"/>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Rectangle 34"/>
          <p:cNvSpPr>
            <a:spLocks noChangeArrowheads="1"/>
          </p:cNvSpPr>
          <p:nvPr/>
        </p:nvSpPr>
        <p:spPr bwMode="auto">
          <a:xfrm>
            <a:off x="1192213" y="204788"/>
            <a:ext cx="7556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Tyre</a:t>
            </a:r>
          </a:p>
        </p:txBody>
      </p:sp>
      <p:sp>
        <p:nvSpPr>
          <p:cNvPr id="14371" name="AutoShape 35"/>
          <p:cNvSpPr>
            <a:spLocks noChangeArrowheads="1"/>
          </p:cNvSpPr>
          <p:nvPr/>
        </p:nvSpPr>
        <p:spPr bwMode="auto">
          <a:xfrm>
            <a:off x="3346450" y="255588"/>
            <a:ext cx="292100" cy="215900"/>
          </a:xfrm>
          <a:prstGeom prst="star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Rectangle 36"/>
          <p:cNvSpPr>
            <a:spLocks noChangeArrowheads="1"/>
          </p:cNvSpPr>
          <p:nvPr/>
        </p:nvSpPr>
        <p:spPr bwMode="auto">
          <a:xfrm>
            <a:off x="1670050" y="6350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i="1">
                <a:solidFill>
                  <a:srgbClr val="FFFFFF"/>
                </a:solidFill>
                <a:effectLst>
                  <a:outerShdw blurRad="38100" dist="38100" dir="2700000" algn="tl">
                    <a:srgbClr val="000000"/>
                  </a:outerShdw>
                </a:effectLst>
                <a:latin typeface="Times New Roman" panose="02020603050405020304" pitchFamily="18" charset="0"/>
              </a:rPr>
              <a:t>Capernaum</a:t>
            </a:r>
          </a:p>
        </p:txBody>
      </p:sp>
      <p:sp>
        <p:nvSpPr>
          <p:cNvPr id="14374" name="Rectangle 38"/>
          <p:cNvSpPr>
            <a:spLocks noGrp="1" noChangeArrowheads="1"/>
          </p:cNvSpPr>
          <p:nvPr>
            <p:ph type="title" idx="4294967295"/>
          </p:nvPr>
        </p:nvSpPr>
        <p:spPr>
          <a:xfrm>
            <a:off x="7524750" y="609600"/>
            <a:ext cx="1371600" cy="228600"/>
          </a:xfrm>
        </p:spPr>
        <p:txBody>
          <a:bodyPr/>
          <a:lstStyle/>
          <a:p>
            <a:r>
              <a:rPr lang="en-US" sz="100" b="0" u="none">
                <a:solidFill>
                  <a:srgbClr val="000000"/>
                </a:solidFill>
                <a:effectLst/>
                <a:latin typeface="Arial Narrow" panose="020B0606020202030204" pitchFamily="34" charset="0"/>
              </a:rPr>
              <a:t>Israel in the New Testament</a:t>
            </a:r>
            <a:endParaRPr lang="en-US" sz="100"/>
          </a:p>
        </p:txBody>
      </p:sp>
      <p:sp>
        <p:nvSpPr>
          <p:cNvPr id="14376" name="Text Box 40"/>
          <p:cNvSpPr txBox="1">
            <a:spLocks noChangeArrowheads="1"/>
          </p:cNvSpPr>
          <p:nvPr/>
        </p:nvSpPr>
        <p:spPr bwMode="auto">
          <a:xfrm>
            <a:off x="2590800" y="3733800"/>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i="1">
                <a:solidFill>
                  <a:srgbClr val="FFFF00"/>
                </a:solidFill>
                <a:effectLst>
                  <a:outerShdw blurRad="38100" dist="38100" dir="2700000" algn="tl">
                    <a:srgbClr val="000000"/>
                  </a:outerShdw>
                </a:effectLst>
                <a:latin typeface="Times New Roman" panose="02020603050405020304" pitchFamily="18" charset="0"/>
              </a:rPr>
              <a:t>Lydda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7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4579"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The Setting</a:t>
            </a:r>
          </a:p>
          <a:p>
            <a:pPr algn="l"/>
            <a:r>
              <a:rPr lang="en-US" sz="3500" dirty="0">
                <a:latin typeface="Times New Roman" panose="02020603050405020304" pitchFamily="18" charset="0"/>
                <a:cs typeface="Times New Roman" panose="02020603050405020304" pitchFamily="18" charset="0"/>
              </a:rPr>
              <a:t> A church was in </a:t>
            </a:r>
            <a:r>
              <a:rPr lang="en-US" sz="3500" dirty="0" err="1">
                <a:latin typeface="Times New Roman" panose="02020603050405020304" pitchFamily="18" charset="0"/>
                <a:cs typeface="Times New Roman" panose="02020603050405020304" pitchFamily="18" charset="0"/>
              </a:rPr>
              <a:t>Lydda</a:t>
            </a:r>
            <a:r>
              <a:rPr lang="en-US" sz="3500" dirty="0">
                <a:latin typeface="Times New Roman" panose="02020603050405020304" pitchFamily="18" charset="0"/>
                <a:cs typeface="Times New Roman" panose="02020603050405020304" pitchFamily="18" charset="0"/>
              </a:rPr>
              <a:t> (Acts 9:32)</a:t>
            </a:r>
          </a:p>
          <a:p>
            <a:pPr algn="l"/>
            <a:r>
              <a:rPr lang="en-US" sz="3500" dirty="0">
                <a:latin typeface="Times New Roman" panose="02020603050405020304" pitchFamily="18" charset="0"/>
                <a:cs typeface="Times New Roman" panose="02020603050405020304" pitchFamily="18" charset="0"/>
              </a:rPr>
              <a:t>Origin? - No specific Biblical evidence</a:t>
            </a:r>
          </a:p>
          <a:p>
            <a:pPr algn="l"/>
            <a:r>
              <a:rPr lang="en-US" sz="3500" b="1" i="1" u="sng" dirty="0">
                <a:latin typeface="Times New Roman" panose="02020603050405020304" pitchFamily="18" charset="0"/>
                <a:cs typeface="Times New Roman" panose="02020603050405020304" pitchFamily="18" charset="0"/>
              </a:rPr>
              <a:t>Some things we know:</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Heard/Obeyed same message as Acts 2,		Acts 4, 5-6, 8-9!</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They engaged in the same worship			(Acts 2:42; Jn. 4:24)</a:t>
            </a:r>
            <a:endParaRPr lang="en-US" sz="3500" b="1" i="1" u="sng"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p:cTn id="7"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57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 calcmode="lin" valueType="num">
                                      <p:cBhvr>
                                        <p:cTn id="14"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45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 calcmode="lin" valueType="num">
                                      <p:cBhvr>
                                        <p:cTn id="21"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45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 calcmode="lin" valueType="num">
                                      <p:cBhvr>
                                        <p:cTn id="28"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457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45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 calcmode="lin" valueType="num">
                                      <p:cBhvr>
                                        <p:cTn id="35" dur="5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457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5603"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A Lame Man Healed</a:t>
            </a:r>
          </a:p>
          <a:p>
            <a:pPr algn="l"/>
            <a:r>
              <a:rPr lang="en-US" sz="3500" dirty="0">
                <a:latin typeface="Times New Roman" panose="02020603050405020304" pitchFamily="18" charset="0"/>
                <a:cs typeface="Times New Roman" panose="02020603050405020304" pitchFamily="18" charset="0"/>
              </a:rPr>
              <a:t>	Aeneas had been paralyzed for 8 years			(Acts 9:33)!</a:t>
            </a:r>
          </a:p>
          <a:p>
            <a:pPr algn="l"/>
            <a:r>
              <a:rPr lang="en-US" sz="3500" dirty="0">
                <a:latin typeface="Times New Roman" panose="02020603050405020304" pitchFamily="18" charset="0"/>
                <a:cs typeface="Times New Roman" panose="02020603050405020304" pitchFamily="18" charset="0"/>
              </a:rPr>
              <a:t>	In being healed, he was a recipient of			God’s blessings, and a tool in				converting others (Acts 9:35)!</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Jn. 9:2-3; Matt. 9:24-26; Jn. 11:43, 47-48</a:t>
            </a:r>
          </a:p>
          <a:p>
            <a:pPr algn="l"/>
            <a:r>
              <a:rPr lang="en-US" sz="3500" b="1" dirty="0">
                <a:latin typeface="Times New Roman" panose="02020603050405020304" pitchFamily="18" charset="0"/>
                <a:cs typeface="Times New Roman" panose="02020603050405020304" pitchFamily="18" charset="0"/>
              </a:rPr>
              <a:t>Purpose of miracles:</a:t>
            </a:r>
            <a:r>
              <a:rPr lang="en-US" sz="3500" dirty="0">
                <a:latin typeface="Times New Roman" panose="02020603050405020304" pitchFamily="18" charset="0"/>
                <a:cs typeface="Times New Roman" panose="02020603050405020304" pitchFamily="18" charset="0"/>
              </a:rPr>
              <a:t> (Ex. 4:1-5, 8, 30-31;					Jn. 2:11, 23, 4:53)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 calcmode="lin" valueType="num">
                                      <p:cBhvr>
                                        <p:cTn id="14"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56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 calcmode="lin" valueType="num">
                                      <p:cBhvr>
                                        <p:cTn id="21"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56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 calcmode="lin" valueType="num">
                                      <p:cBhvr>
                                        <p:cTn id="28" dur="5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560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56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 calcmode="lin" valueType="num">
                                      <p:cBhvr>
                                        <p:cTn id="35"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6627"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Peter, God’s Agent</a:t>
            </a:r>
          </a:p>
          <a:p>
            <a:pPr algn="l"/>
            <a:r>
              <a:rPr lang="en-US" sz="3500" i="1" u="sng" dirty="0">
                <a:latin typeface="Times New Roman" panose="02020603050405020304" pitchFamily="18" charset="0"/>
                <a:cs typeface="Times New Roman" panose="02020603050405020304" pitchFamily="18" charset="0"/>
              </a:rPr>
              <a:t>In Healing</a:t>
            </a:r>
          </a:p>
          <a:p>
            <a:pPr algn="l"/>
            <a:r>
              <a:rPr lang="en-US" sz="3500" dirty="0">
                <a:latin typeface="Times New Roman" panose="02020603050405020304" pitchFamily="18" charset="0"/>
                <a:cs typeface="Times New Roman" panose="02020603050405020304" pitchFamily="18" charset="0"/>
              </a:rPr>
              <a:t>	Acts 9:32-35  </a:t>
            </a:r>
            <a:r>
              <a:rPr lang="en-US" sz="3500" dirty="0">
                <a:latin typeface="Times New Roman" panose="02020603050405020304" pitchFamily="18" charset="0"/>
                <a:cs typeface="Times New Roman" panose="02020603050405020304" pitchFamily="18" charset="0"/>
                <a:sym typeface="Wingdings" panose="05000000000000000000" pitchFamily="2" charset="2"/>
              </a:rPr>
              <a:t>  Mark 16:19-20</a:t>
            </a:r>
          </a:p>
          <a:p>
            <a:pPr algn="l"/>
            <a:r>
              <a:rPr lang="en-US" sz="3500" dirty="0">
                <a:latin typeface="Times New Roman" panose="02020603050405020304" pitchFamily="18" charset="0"/>
                <a:cs typeface="Times New Roman" panose="02020603050405020304" pitchFamily="18" charset="0"/>
                <a:sym typeface="Wingdings" panose="05000000000000000000" pitchFamily="2" charset="2"/>
              </a:rPr>
              <a:t>	Acts 3:6-8</a:t>
            </a:r>
          </a:p>
          <a:p>
            <a:pPr algn="l"/>
            <a:r>
              <a:rPr lang="en-US" sz="3500" dirty="0">
                <a:latin typeface="Times New Roman" panose="02020603050405020304" pitchFamily="18" charset="0"/>
                <a:cs typeface="Times New Roman" panose="02020603050405020304" pitchFamily="18" charset="0"/>
                <a:sym typeface="Wingdings" panose="05000000000000000000" pitchFamily="2" charset="2"/>
              </a:rPr>
              <a:t>	Acts 9:34 - “Jesus Christ </a:t>
            </a:r>
            <a:r>
              <a:rPr lang="en-US" sz="3500" dirty="0" err="1">
                <a:latin typeface="Times New Roman" panose="02020603050405020304" pitchFamily="18" charset="0"/>
                <a:cs typeface="Times New Roman" panose="02020603050405020304" pitchFamily="18" charset="0"/>
                <a:sym typeface="Wingdings" panose="05000000000000000000" pitchFamily="2" charset="2"/>
              </a:rPr>
              <a:t>maketh</a:t>
            </a:r>
            <a:r>
              <a:rPr lang="en-US" sz="3500" dirty="0">
                <a:latin typeface="Times New Roman" panose="02020603050405020304" pitchFamily="18" charset="0"/>
                <a:cs typeface="Times New Roman" panose="02020603050405020304" pitchFamily="18" charset="0"/>
                <a:sym typeface="Wingdings" panose="05000000000000000000" pitchFamily="2" charset="2"/>
              </a:rPr>
              <a:t> thee					whole”</a:t>
            </a:r>
          </a:p>
          <a:p>
            <a:pPr algn="l"/>
            <a:r>
              <a:rPr lang="en-US" sz="3500" dirty="0">
                <a:latin typeface="Times New Roman" panose="02020603050405020304" pitchFamily="18" charset="0"/>
                <a:cs typeface="Times New Roman" panose="02020603050405020304" pitchFamily="18" charset="0"/>
                <a:sym typeface="Wingdings" panose="05000000000000000000" pitchFamily="2" charset="2"/>
              </a:rPr>
              <a:t>Peter stands out as a great example of				     humility, faith, and trust in God!</a:t>
            </a:r>
            <a:endParaRPr lang="en-US" sz="3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6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 calcmode="lin" valueType="num">
                                      <p:cBhvr>
                                        <p:cTn id="14"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6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66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p:cTn id="2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66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 calcmode="lin" valueType="num">
                                      <p:cBhvr>
                                        <p:cTn id="28"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66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 calcmode="lin" valueType="num">
                                      <p:cBhvr>
                                        <p:cTn id="35"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66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662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6627">
                                            <p:txEl>
                                              <p:pRg st="5" end="5"/>
                                            </p:txEl>
                                          </p:spTgt>
                                        </p:tgtEl>
                                        <p:attrNameLst>
                                          <p:attrName>style.visibility</p:attrName>
                                        </p:attrNameLst>
                                      </p:cBhvr>
                                      <p:to>
                                        <p:strVal val="visible"/>
                                      </p:to>
                                    </p:set>
                                    <p:anim calcmode="lin" valueType="num">
                                      <p:cBhvr>
                                        <p:cTn id="42" dur="5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662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7651" name="Rectangle 3"/>
          <p:cNvSpPr>
            <a:spLocks noGrp="1" noChangeArrowheads="1"/>
          </p:cNvSpPr>
          <p:nvPr>
            <p:ph type="subTitle" idx="1"/>
          </p:nvPr>
        </p:nvSpPr>
        <p:spPr>
          <a:xfrm>
            <a:off x="228600" y="1066800"/>
            <a:ext cx="8686800" cy="5486400"/>
          </a:xfrm>
        </p:spPr>
        <p:txBody>
          <a:bodyPr/>
          <a:lstStyle/>
          <a:p>
            <a:pPr>
              <a:lnSpc>
                <a:spcPct val="90000"/>
              </a:lnSpc>
            </a:pPr>
            <a:r>
              <a:rPr lang="en-US" sz="4500" b="1" dirty="0">
                <a:latin typeface="Times New Roman" panose="02020603050405020304" pitchFamily="18" charset="0"/>
                <a:cs typeface="Times New Roman" panose="02020603050405020304" pitchFamily="18" charset="0"/>
              </a:rPr>
              <a:t>Peter, God’s Agent</a:t>
            </a:r>
          </a:p>
          <a:p>
            <a:pPr algn="l">
              <a:lnSpc>
                <a:spcPct val="90000"/>
              </a:lnSpc>
            </a:pPr>
            <a:r>
              <a:rPr lang="en-US" sz="3500" i="1" u="sng" dirty="0">
                <a:latin typeface="Times New Roman" panose="02020603050405020304" pitchFamily="18" charset="0"/>
                <a:cs typeface="Times New Roman" panose="02020603050405020304" pitchFamily="18" charset="0"/>
              </a:rPr>
              <a:t>In Teaching</a:t>
            </a:r>
          </a:p>
          <a:p>
            <a:pPr algn="l">
              <a:lnSpc>
                <a:spcPct val="90000"/>
              </a:lnSpc>
            </a:pPr>
            <a:r>
              <a:rPr lang="en-US" sz="3500" dirty="0">
                <a:latin typeface="Times New Roman" panose="02020603050405020304" pitchFamily="18" charset="0"/>
                <a:cs typeface="Times New Roman" panose="02020603050405020304" pitchFamily="18" charset="0"/>
              </a:rPr>
              <a:t>	Acts 9:35 - How can they turn to the			 Lord </a:t>
            </a:r>
            <a:r>
              <a:rPr lang="en-US" sz="3500" i="1" dirty="0">
                <a:latin typeface="Times New Roman" panose="02020603050405020304" pitchFamily="18" charset="0"/>
                <a:cs typeface="Times New Roman" panose="02020603050405020304" pitchFamily="18" charset="0"/>
              </a:rPr>
              <a:t>without</a:t>
            </a:r>
            <a:r>
              <a:rPr lang="en-US" sz="3500" dirty="0">
                <a:latin typeface="Times New Roman" panose="02020603050405020304" pitchFamily="18" charset="0"/>
                <a:cs typeface="Times New Roman" panose="02020603050405020304" pitchFamily="18" charset="0"/>
              </a:rPr>
              <a:t> hearing God’s word?</a:t>
            </a:r>
          </a:p>
          <a:p>
            <a:pPr algn="l">
              <a:lnSpc>
                <a:spcPct val="90000"/>
              </a:lnSpc>
            </a:pPr>
            <a:r>
              <a:rPr lang="en-US" sz="3500" dirty="0">
                <a:latin typeface="Times New Roman" panose="02020603050405020304" pitchFamily="18" charset="0"/>
                <a:cs typeface="Times New Roman" panose="02020603050405020304" pitchFamily="18" charset="0"/>
              </a:rPr>
              <a:t>Might Peter have told these folks….</a:t>
            </a:r>
          </a:p>
          <a:p>
            <a:pPr algn="l">
              <a:lnSpc>
                <a:spcPct val="90000"/>
              </a:lnSpc>
            </a:pPr>
            <a:r>
              <a:rPr lang="en-US" sz="3500" dirty="0">
                <a:latin typeface="Times New Roman" panose="02020603050405020304" pitchFamily="18" charset="0"/>
                <a:cs typeface="Times New Roman" panose="02020603050405020304" pitchFamily="18" charset="0"/>
              </a:rPr>
              <a:t>	Hear? (Acts 2:22)</a:t>
            </a:r>
          </a:p>
          <a:p>
            <a:pPr algn="l">
              <a:lnSpc>
                <a:spcPct val="90000"/>
              </a:lnSpc>
            </a:pPr>
            <a:r>
              <a:rPr lang="en-US" sz="3500" dirty="0">
                <a:latin typeface="Times New Roman" panose="02020603050405020304" pitchFamily="18" charset="0"/>
                <a:cs typeface="Times New Roman" panose="02020603050405020304" pitchFamily="18" charset="0"/>
              </a:rPr>
              <a:t>	Believe? (Acts 2:36)</a:t>
            </a:r>
          </a:p>
          <a:p>
            <a:pPr algn="l">
              <a:lnSpc>
                <a:spcPct val="90000"/>
              </a:lnSpc>
            </a:pPr>
            <a:r>
              <a:rPr lang="en-US" sz="3500" dirty="0">
                <a:latin typeface="Times New Roman" panose="02020603050405020304" pitchFamily="18" charset="0"/>
                <a:cs typeface="Times New Roman" panose="02020603050405020304" pitchFamily="18" charset="0"/>
              </a:rPr>
              <a:t>	Repent &amp; Be Baptized? (Acts 2:38)</a:t>
            </a:r>
          </a:p>
          <a:p>
            <a:pPr algn="l">
              <a:lnSpc>
                <a:spcPct val="90000"/>
              </a:lnSpc>
            </a:pPr>
            <a:r>
              <a:rPr lang="en-US" sz="3500" dirty="0">
                <a:latin typeface="Times New Roman" panose="02020603050405020304" pitchFamily="18" charset="0"/>
                <a:cs typeface="Times New Roman" panose="02020603050405020304" pitchFamily="18" charset="0"/>
              </a:rPr>
              <a:t>YES!!!!   (Gal.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p:cTn id="7"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765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 calcmode="lin" valueType="num">
                                      <p:cBhvr>
                                        <p:cTn id="14"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76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p:cTn id="21"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765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7651">
                                            <p:txEl>
                                              <p:pRg st="4" end="4"/>
                                            </p:txEl>
                                          </p:spTgt>
                                        </p:tgtEl>
                                        <p:attrNameLst>
                                          <p:attrName>style.visibility</p:attrName>
                                        </p:attrNameLst>
                                      </p:cBhvr>
                                      <p:to>
                                        <p:strVal val="visible"/>
                                      </p:to>
                                    </p:set>
                                    <p:anim calcmode="lin" valueType="num">
                                      <p:cBhvr>
                                        <p:cTn id="28"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765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765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7651">
                                            <p:txEl>
                                              <p:pRg st="5" end="5"/>
                                            </p:txEl>
                                          </p:spTgt>
                                        </p:tgtEl>
                                        <p:attrNameLst>
                                          <p:attrName>style.visibility</p:attrName>
                                        </p:attrNameLst>
                                      </p:cBhvr>
                                      <p:to>
                                        <p:strVal val="visible"/>
                                      </p:to>
                                    </p:set>
                                    <p:anim calcmode="lin" valueType="num">
                                      <p:cBhvr>
                                        <p:cTn id="35"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7651">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76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7651">
                                            <p:txEl>
                                              <p:pRg st="6" end="6"/>
                                            </p:txEl>
                                          </p:spTgt>
                                        </p:tgtEl>
                                        <p:attrNameLst>
                                          <p:attrName>style.visibility</p:attrName>
                                        </p:attrNameLst>
                                      </p:cBhvr>
                                      <p:to>
                                        <p:strVal val="visible"/>
                                      </p:to>
                                    </p:set>
                                    <p:anim calcmode="lin" valueType="num">
                                      <p:cBhvr>
                                        <p:cTn id="42"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7651">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765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p:cTn id="49" dur="500" fill="hold"/>
                                        <p:tgtEl>
                                          <p:spTgt spid="2765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7651">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8675"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Applications To Us</a:t>
            </a:r>
          </a:p>
          <a:p>
            <a:pPr algn="l"/>
            <a:r>
              <a:rPr lang="en-US" sz="3500" dirty="0">
                <a:latin typeface="Times New Roman" panose="02020603050405020304" pitchFamily="18" charset="0"/>
                <a:cs typeface="Times New Roman" panose="02020603050405020304" pitchFamily="18" charset="0"/>
                <a:sym typeface="Wingdings" panose="05000000000000000000" pitchFamily="2" charset="2"/>
              </a:rPr>
              <a:t>1) This account emphasizes God’s power	 over		physical and spiritual illness.</a:t>
            </a:r>
          </a:p>
          <a:p>
            <a:pPr algn="l"/>
            <a:r>
              <a:rPr lang="en-US" sz="3500" dirty="0">
                <a:latin typeface="Times New Roman" panose="02020603050405020304" pitchFamily="18" charset="0"/>
                <a:cs typeface="Times New Roman" panose="02020603050405020304" pitchFamily="18" charset="0"/>
              </a:rPr>
              <a:t>2) Do YOU believe these things?</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Some don’t!</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Believing the miracles demands	believing the WORDS which record the	miracles.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8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 calcmode="lin" valueType="num">
                                      <p:cBhvr>
                                        <p:cTn id="21"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86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 calcmode="lin" valueType="num">
                                      <p:cBhvr>
                                        <p:cTn id="28"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86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 calcmode="lin" valueType="num">
                                      <p:cBhvr>
                                        <p:cTn id="35"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04800" y="0"/>
            <a:ext cx="8610600" cy="1143000"/>
          </a:xfrm>
        </p:spPr>
        <p:txBody>
          <a:bodyPr/>
          <a:lstStyle/>
          <a:p>
            <a:r>
              <a:rPr lang="en-US" dirty="0">
                <a:solidFill>
                  <a:schemeClr val="tx1"/>
                </a:solidFill>
                <a:latin typeface="Centaur" panose="02030504050205020304" pitchFamily="18" charset="0"/>
              </a:rPr>
              <a:t>The Healing Of Aeneas</a:t>
            </a:r>
          </a:p>
        </p:txBody>
      </p:sp>
      <p:sp>
        <p:nvSpPr>
          <p:cNvPr id="29699" name="Rectangle 3"/>
          <p:cNvSpPr>
            <a:spLocks noGrp="1" noChangeArrowheads="1"/>
          </p:cNvSpPr>
          <p:nvPr>
            <p:ph type="subTitle" idx="1"/>
          </p:nvPr>
        </p:nvSpPr>
        <p:spPr>
          <a:xfrm>
            <a:off x="228600" y="1066800"/>
            <a:ext cx="8686800" cy="5486400"/>
          </a:xfrm>
        </p:spPr>
        <p:txBody>
          <a:bodyPr/>
          <a:lstStyle/>
          <a:p>
            <a:r>
              <a:rPr lang="en-US" sz="4500" b="1" dirty="0">
                <a:latin typeface="Times New Roman" panose="02020603050405020304" pitchFamily="18" charset="0"/>
                <a:cs typeface="Times New Roman" panose="02020603050405020304" pitchFamily="18" charset="0"/>
              </a:rPr>
              <a:t>Applications To Us</a:t>
            </a:r>
          </a:p>
          <a:p>
            <a:pPr algn="l"/>
            <a:r>
              <a:rPr lang="en-US" sz="3500" dirty="0">
                <a:latin typeface="Times New Roman" panose="02020603050405020304" pitchFamily="18" charset="0"/>
                <a:cs typeface="Times New Roman" panose="02020603050405020304" pitchFamily="18" charset="0"/>
              </a:rPr>
              <a:t>Do YOU believe these things?</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Believe it </a:t>
            </a:r>
            <a:r>
              <a:rPr lang="en-US" sz="3500" b="1" i="1" dirty="0">
                <a:latin typeface="Times New Roman" panose="02020603050405020304" pitchFamily="18" charset="0"/>
                <a:cs typeface="Times New Roman" panose="02020603050405020304" pitchFamily="18" charset="0"/>
              </a:rPr>
              <a:t>all</a:t>
            </a:r>
            <a:r>
              <a:rPr lang="en-US" sz="350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Believe it is all </a:t>
            </a:r>
            <a:r>
              <a:rPr lang="en-US" sz="3500" b="1" i="1" dirty="0">
                <a:latin typeface="Times New Roman" panose="02020603050405020304" pitchFamily="18" charset="0"/>
                <a:cs typeface="Times New Roman" panose="02020603050405020304" pitchFamily="18" charset="0"/>
              </a:rPr>
              <a:t>true</a:t>
            </a:r>
            <a:r>
              <a:rPr lang="en-US" sz="350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Believe it is </a:t>
            </a:r>
            <a:r>
              <a:rPr lang="en-US" sz="3500" b="1" i="1" dirty="0">
                <a:latin typeface="Times New Roman" panose="02020603050405020304" pitchFamily="18" charset="0"/>
                <a:cs typeface="Times New Roman" panose="02020603050405020304" pitchFamily="18" charset="0"/>
              </a:rPr>
              <a:t>relevant</a:t>
            </a:r>
            <a:r>
              <a:rPr lang="en-US" sz="350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Believe the </a:t>
            </a:r>
            <a:r>
              <a:rPr lang="en-US" sz="3500" b="1" i="1" dirty="0">
                <a:latin typeface="Times New Roman" panose="02020603050405020304" pitchFamily="18" charset="0"/>
                <a:cs typeface="Times New Roman" panose="02020603050405020304" pitchFamily="18" charset="0"/>
              </a:rPr>
              <a:t>rest</a:t>
            </a:r>
            <a:r>
              <a:rPr lang="en-US" sz="3500" dirty="0">
                <a:latin typeface="Times New Roman" panose="02020603050405020304" pitchFamily="18" charset="0"/>
                <a:cs typeface="Times New Roman" panose="02020603050405020304" pitchFamily="18" charset="0"/>
              </a:rPr>
              <a:t> of the Bible!</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a:t>
            </a:r>
            <a:r>
              <a:rPr lang="en-US" sz="3500" b="1" i="1" dirty="0">
                <a:latin typeface="Times New Roman" panose="02020603050405020304" pitchFamily="18" charset="0"/>
                <a:cs typeface="Times New Roman" panose="02020603050405020304" pitchFamily="18" charset="0"/>
              </a:rPr>
              <a:t>Obey</a:t>
            </a:r>
            <a:r>
              <a:rPr lang="en-US" sz="3500" dirty="0">
                <a:latin typeface="Times New Roman" panose="02020603050405020304" pitchFamily="18" charset="0"/>
                <a:cs typeface="Times New Roman" panose="02020603050405020304" pitchFamily="18" charset="0"/>
              </a:rPr>
              <a:t> it!</a:t>
            </a:r>
          </a:p>
          <a:p>
            <a:pPr algn="l">
              <a:buFont typeface="Wingdings" panose="05000000000000000000" pitchFamily="2" charset="2"/>
              <a:buChar char="n"/>
            </a:pPr>
            <a:r>
              <a:rPr lang="en-US" sz="3500" dirty="0">
                <a:latin typeface="Times New Roman" panose="02020603050405020304" pitchFamily="18" charset="0"/>
                <a:cs typeface="Times New Roman" panose="02020603050405020304" pitchFamily="18" charset="0"/>
              </a:rPr>
              <a:t>	</a:t>
            </a:r>
            <a:r>
              <a:rPr lang="en-US" sz="3500" b="1" i="1" dirty="0">
                <a:latin typeface="Times New Roman" panose="02020603050405020304" pitchFamily="18" charset="0"/>
                <a:cs typeface="Times New Roman" panose="02020603050405020304" pitchFamily="18" charset="0"/>
              </a:rPr>
              <a:t>Proclaim</a:t>
            </a:r>
            <a:r>
              <a:rPr lang="en-US" sz="3500" dirty="0">
                <a:latin typeface="Times New Roman" panose="02020603050405020304" pitchFamily="18" charset="0"/>
                <a:cs typeface="Times New Roman" panose="02020603050405020304" pitchFamily="18" charset="0"/>
              </a:rPr>
              <a:t> it!</a:t>
            </a:r>
          </a:p>
        </p:txBody>
      </p:sp>
      <p:sp>
        <p:nvSpPr>
          <p:cNvPr id="29700" name="Text Box 4"/>
          <p:cNvSpPr txBox="1">
            <a:spLocks noChangeArrowheads="1"/>
          </p:cNvSpPr>
          <p:nvPr/>
        </p:nvSpPr>
        <p:spPr bwMode="auto">
          <a:xfrm>
            <a:off x="6248400" y="1981200"/>
            <a:ext cx="2667000" cy="2476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5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Jn. 11:47-48</a:t>
            </a:r>
          </a:p>
          <a:p>
            <a:pPr>
              <a:spcBef>
                <a:spcPct val="20000"/>
              </a:spcBef>
            </a:pPr>
            <a:r>
              <a:rPr lang="en-US" sz="35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I Tim. 4:16;     II Tim. 2:2</a:t>
            </a:r>
          </a:p>
          <a:p>
            <a:pPr>
              <a:spcBef>
                <a:spcPct val="20000"/>
              </a:spcBef>
            </a:pPr>
            <a:r>
              <a:rPr lang="en-US" sz="35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Rom. 1:16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 calcmode="lin" valueType="num">
                                      <p:cBhvr>
                                        <p:cTn id="7"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9699">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699">
                                            <p:txEl>
                                              <p:pRg st="3" end="3"/>
                                            </p:txEl>
                                          </p:spTgt>
                                        </p:tgtEl>
                                        <p:attrNameLst>
                                          <p:attrName>style.visibility</p:attrName>
                                        </p:attrNameLst>
                                      </p:cBhvr>
                                      <p:to>
                                        <p:strVal val="visible"/>
                                      </p:to>
                                    </p:set>
                                    <p:anim calcmode="lin" valueType="num">
                                      <p:cBhvr>
                                        <p:cTn id="14"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969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 calcmode="lin" valueType="num">
                                      <p:cBhvr>
                                        <p:cTn id="21"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96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9699">
                                            <p:txEl>
                                              <p:pRg st="5" end="5"/>
                                            </p:txEl>
                                          </p:spTgt>
                                        </p:tgtEl>
                                        <p:attrNameLst>
                                          <p:attrName>style.visibility</p:attrName>
                                        </p:attrNameLst>
                                      </p:cBhvr>
                                      <p:to>
                                        <p:strVal val="visible"/>
                                      </p:to>
                                    </p:set>
                                    <p:anim calcmode="lin" valueType="num">
                                      <p:cBhvr>
                                        <p:cTn id="28"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969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 calcmode="lin" valueType="num">
                                      <p:cBhvr>
                                        <p:cTn id="35" dur="5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9699">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96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 calcmode="lin" valueType="num">
                                      <p:cBhvr>
                                        <p:cTn id="42" dur="5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9699">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9699">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9700">
                                            <p:bg/>
                                          </p:spTgt>
                                        </p:tgtEl>
                                        <p:attrNameLst>
                                          <p:attrName>style.visibility</p:attrName>
                                        </p:attrNameLst>
                                      </p:cBhvr>
                                      <p:to>
                                        <p:strVal val="visible"/>
                                      </p:to>
                                    </p:set>
                                    <p:anim calcmode="lin" valueType="num">
                                      <p:cBhvr>
                                        <p:cTn id="49" dur="500" fill="hold"/>
                                        <p:tgtEl>
                                          <p:spTgt spid="29700">
                                            <p:bg/>
                                          </p:spTgt>
                                        </p:tgtEl>
                                        <p:attrNameLst>
                                          <p:attrName>ppt_w</p:attrName>
                                        </p:attrNameLst>
                                      </p:cBhvr>
                                      <p:tavLst>
                                        <p:tav tm="0">
                                          <p:val>
                                            <p:fltVal val="0"/>
                                          </p:val>
                                        </p:tav>
                                        <p:tav tm="100000">
                                          <p:val>
                                            <p:strVal val="#ppt_w"/>
                                          </p:val>
                                        </p:tav>
                                      </p:tavLst>
                                    </p:anim>
                                    <p:anim calcmode="lin" valueType="num">
                                      <p:cBhvr>
                                        <p:cTn id="50" dur="500" fill="hold"/>
                                        <p:tgtEl>
                                          <p:spTgt spid="29700">
                                            <p:bg/>
                                          </p:spTgt>
                                        </p:tgtEl>
                                        <p:attrNameLst>
                                          <p:attrName>ppt_h</p:attrName>
                                        </p:attrNameLst>
                                      </p:cBhvr>
                                      <p:tavLst>
                                        <p:tav tm="0">
                                          <p:val>
                                            <p:fltVal val="0"/>
                                          </p:val>
                                        </p:tav>
                                        <p:tav tm="100000">
                                          <p:val>
                                            <p:strVal val="#ppt_h"/>
                                          </p:val>
                                        </p:tav>
                                      </p:tavLst>
                                    </p:anim>
                                    <p:animEffect transition="in" filter="fade">
                                      <p:cBhvr>
                                        <p:cTn id="51" dur="500"/>
                                        <p:tgtEl>
                                          <p:spTgt spid="29700">
                                            <p:bg/>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9700">
                                            <p:txEl>
                                              <p:pRg st="0" end="0"/>
                                            </p:txEl>
                                          </p:spTgt>
                                        </p:tgtEl>
                                        <p:attrNameLst>
                                          <p:attrName>style.visibility</p:attrName>
                                        </p:attrNameLst>
                                      </p:cBhvr>
                                      <p:to>
                                        <p:strVal val="visible"/>
                                      </p:to>
                                    </p:set>
                                    <p:anim calcmode="lin" valueType="num">
                                      <p:cBhvr>
                                        <p:cTn id="54" dur="500" fill="hold"/>
                                        <p:tgtEl>
                                          <p:spTgt spid="29700">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9700">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29700">
                                            <p:txEl>
                                              <p:pRg st="0" end="0"/>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9700">
                                            <p:txEl>
                                              <p:pRg st="1" end="1"/>
                                            </p:txEl>
                                          </p:spTgt>
                                        </p:tgtEl>
                                        <p:attrNameLst>
                                          <p:attrName>style.visibility</p:attrName>
                                        </p:attrNameLst>
                                      </p:cBhvr>
                                      <p:to>
                                        <p:strVal val="visible"/>
                                      </p:to>
                                    </p:set>
                                    <p:anim calcmode="lin" valueType="num">
                                      <p:cBhvr>
                                        <p:cTn id="59" dur="500" fill="hold"/>
                                        <p:tgtEl>
                                          <p:spTgt spid="29700">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29700">
                                            <p:txEl>
                                              <p:pRg st="1" end="1"/>
                                            </p:txEl>
                                          </p:spTgt>
                                        </p:tgtEl>
                                        <p:attrNameLst>
                                          <p:attrName>ppt_h</p:attrName>
                                        </p:attrNameLst>
                                      </p:cBhvr>
                                      <p:tavLst>
                                        <p:tav tm="0">
                                          <p:val>
                                            <p:fltVal val="0"/>
                                          </p:val>
                                        </p:tav>
                                        <p:tav tm="100000">
                                          <p:val>
                                            <p:strVal val="#ppt_h"/>
                                          </p:val>
                                        </p:tav>
                                      </p:tavLst>
                                    </p:anim>
                                    <p:animEffect transition="in" filter="fade">
                                      <p:cBhvr>
                                        <p:cTn id="61" dur="500"/>
                                        <p:tgtEl>
                                          <p:spTgt spid="29700">
                                            <p:txEl>
                                              <p:pRg st="1" end="1"/>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9700">
                                            <p:txEl>
                                              <p:pRg st="2" end="2"/>
                                            </p:txEl>
                                          </p:spTgt>
                                        </p:tgtEl>
                                        <p:attrNameLst>
                                          <p:attrName>style.visibility</p:attrName>
                                        </p:attrNameLst>
                                      </p:cBhvr>
                                      <p:to>
                                        <p:strVal val="visible"/>
                                      </p:to>
                                    </p:set>
                                    <p:anim calcmode="lin" valueType="num">
                                      <p:cBhvr>
                                        <p:cTn id="64" dur="500" fill="hold"/>
                                        <p:tgtEl>
                                          <p:spTgt spid="29700">
                                            <p:txEl>
                                              <p:pRg st="2" end="2"/>
                                            </p:txEl>
                                          </p:spTgt>
                                        </p:tgtEl>
                                        <p:attrNameLst>
                                          <p:attrName>ppt_w</p:attrName>
                                        </p:attrNameLst>
                                      </p:cBhvr>
                                      <p:tavLst>
                                        <p:tav tm="0">
                                          <p:val>
                                            <p:fltVal val="0"/>
                                          </p:val>
                                        </p:tav>
                                        <p:tav tm="100000">
                                          <p:val>
                                            <p:strVal val="#ppt_w"/>
                                          </p:val>
                                        </p:tav>
                                      </p:tavLst>
                                    </p:anim>
                                    <p:anim calcmode="lin" valueType="num">
                                      <p:cBhvr>
                                        <p:cTn id="65" dur="500" fill="hold"/>
                                        <p:tgtEl>
                                          <p:spTgt spid="29700">
                                            <p:txEl>
                                              <p:pRg st="2" end="2"/>
                                            </p:txEl>
                                          </p:spTgt>
                                        </p:tgtEl>
                                        <p:attrNameLst>
                                          <p:attrName>ppt_h</p:attrName>
                                        </p:attrNameLst>
                                      </p:cBhvr>
                                      <p:tavLst>
                                        <p:tav tm="0">
                                          <p:val>
                                            <p:fltVal val="0"/>
                                          </p:val>
                                        </p:tav>
                                        <p:tav tm="100000">
                                          <p:val>
                                            <p:strVal val="#ppt_h"/>
                                          </p:val>
                                        </p:tav>
                                      </p:tavLst>
                                    </p:anim>
                                    <p:animEffect transition="in" filter="fade">
                                      <p:cBhvr>
                                        <p:cTn id="66" dur="500"/>
                                        <p:tgtEl>
                                          <p:spTgt spid="29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P spid="29700" grpId="0" build="allAtOnce" animBg="1"/>
    </p:bldLst>
  </p:timing>
</p:sld>
</file>

<file path=ppt/theme/theme1.xml><?xml version="1.0" encoding="utf-8"?>
<a:theme xmlns:a="http://schemas.openxmlformats.org/drawingml/2006/main" name="azures">
  <a:themeElements>
    <a:clrScheme name="">
      <a:dk1>
        <a:srgbClr val="000000"/>
      </a:dk1>
      <a:lt1>
        <a:srgbClr val="FFFFFF"/>
      </a:lt1>
      <a:dk2>
        <a:srgbClr val="114FFB"/>
      </a:dk2>
      <a:lt2>
        <a:srgbClr val="C0FEF9"/>
      </a:lt2>
      <a:accent1>
        <a:srgbClr val="00B7A5"/>
      </a:accent1>
      <a:accent2>
        <a:srgbClr val="D49FFF"/>
      </a:accent2>
      <a:accent3>
        <a:srgbClr val="AAB2FD"/>
      </a:accent3>
      <a:accent4>
        <a:srgbClr val="DADADA"/>
      </a:accent4>
      <a:accent5>
        <a:srgbClr val="AAD8CF"/>
      </a:accent5>
      <a:accent6>
        <a:srgbClr val="C090E7"/>
      </a:accent6>
      <a:hlink>
        <a:srgbClr val="FFFFFF"/>
      </a:hlink>
      <a:folHlink>
        <a:srgbClr val="618FFD"/>
      </a:folHlink>
    </a:clrScheme>
    <a:fontScheme name="azur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4354</TotalTime>
  <Words>642</Words>
  <Application>Microsoft Office PowerPoint</Application>
  <PresentationFormat>On-screen Show (4:3)</PresentationFormat>
  <Paragraphs>89</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Centaur</vt:lpstr>
      <vt:lpstr>Times New Roman</vt:lpstr>
      <vt:lpstr>Wingdings</vt:lpstr>
      <vt:lpstr>Arial Narrow</vt:lpstr>
      <vt:lpstr>Garamond</vt:lpstr>
      <vt:lpstr>Book Antiqua</vt:lpstr>
      <vt:lpstr>Monotype Sorts</vt:lpstr>
      <vt:lpstr>Arial</vt:lpstr>
      <vt:lpstr>azures</vt:lpstr>
      <vt:lpstr>Stream</vt:lpstr>
      <vt:lpstr>The Healing Of Aeneas</vt:lpstr>
      <vt:lpstr>The Healing Of Aeneas</vt:lpstr>
      <vt:lpstr>Israel in the New Testament</vt:lpstr>
      <vt:lpstr>The Healing Of Aeneas</vt:lpstr>
      <vt:lpstr>The Healing Of Aeneas</vt:lpstr>
      <vt:lpstr>The Healing Of Aeneas</vt:lpstr>
      <vt:lpstr>The Healing Of Aeneas</vt:lpstr>
      <vt:lpstr>The Healing Of Aeneas</vt:lpstr>
      <vt:lpstr>The Healing Of Aeneas</vt:lpstr>
      <vt:lpstr>“What Must I Do To Be Saved?”</vt:lpstr>
      <vt:lpstr>PowerPoint Presentation</vt:lpstr>
    </vt:vector>
  </TitlesOfParts>
  <Company>Southside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Preacher</dc:creator>
  <cp:lastModifiedBy>Jarrod Jacobs</cp:lastModifiedBy>
  <cp:revision>54</cp:revision>
  <dcterms:created xsi:type="dcterms:W3CDTF">2004-12-10T20:45:49Z</dcterms:created>
  <dcterms:modified xsi:type="dcterms:W3CDTF">2023-07-23T12:45:13Z</dcterms:modified>
</cp:coreProperties>
</file>