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66" r:id="rId4"/>
    <p:sldId id="282" r:id="rId5"/>
    <p:sldId id="257" r:id="rId6"/>
    <p:sldId id="274" r:id="rId7"/>
    <p:sldId id="275" r:id="rId8"/>
    <p:sldId id="276" r:id="rId9"/>
    <p:sldId id="272" r:id="rId10"/>
    <p:sldId id="283" r:id="rId11"/>
    <p:sldId id="265" r:id="rId12"/>
    <p:sldId id="277" r:id="rId13"/>
    <p:sldId id="284" r:id="rId14"/>
    <p:sldId id="271" r:id="rId15"/>
    <p:sldId id="285" r:id="rId16"/>
    <p:sldId id="278" r:id="rId17"/>
    <p:sldId id="279" r:id="rId18"/>
    <p:sldId id="280" r:id="rId19"/>
    <p:sldId id="270" r:id="rId20"/>
    <p:sldId id="286" r:id="rId21"/>
    <p:sldId id="288" r:id="rId22"/>
    <p:sldId id="281" r:id="rId23"/>
    <p:sldId id="293" r:id="rId24"/>
    <p:sldId id="261"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4D4D4D"/>
    <a:srgbClr val="FFFF00"/>
    <a:srgbClr val="006600"/>
    <a:srgbClr val="FF9999"/>
    <a:srgbClr val="CCCCFF"/>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960"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60ABB6-DDA7-4232-B598-1A8F8D59CAC1}" type="slidenum">
              <a:rPr lang="en-US"/>
              <a:pPr/>
              <a:t>‹#›</a:t>
            </a:fld>
            <a:endParaRPr lang="en-US"/>
          </a:p>
        </p:txBody>
      </p:sp>
    </p:spTree>
    <p:extLst>
      <p:ext uri="{BB962C8B-B14F-4D97-AF65-F5344CB8AC3E}">
        <p14:creationId xmlns:p14="http://schemas.microsoft.com/office/powerpoint/2010/main" val="990127797"/>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517ABC-910E-4F81-9172-3B291F90DFF4}" type="slidenum">
              <a:rPr lang="en-US"/>
              <a:pPr/>
              <a:t>‹#›</a:t>
            </a:fld>
            <a:endParaRPr lang="en-US"/>
          </a:p>
        </p:txBody>
      </p:sp>
    </p:spTree>
    <p:extLst>
      <p:ext uri="{BB962C8B-B14F-4D97-AF65-F5344CB8AC3E}">
        <p14:creationId xmlns:p14="http://schemas.microsoft.com/office/powerpoint/2010/main" val="327539472"/>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1A1E59-2BD3-4B37-8C66-B0356614BA4A}" type="slidenum">
              <a:rPr lang="en-US"/>
              <a:pPr/>
              <a:t>‹#›</a:t>
            </a:fld>
            <a:endParaRPr lang="en-US"/>
          </a:p>
        </p:txBody>
      </p:sp>
    </p:spTree>
    <p:extLst>
      <p:ext uri="{BB962C8B-B14F-4D97-AF65-F5344CB8AC3E}">
        <p14:creationId xmlns:p14="http://schemas.microsoft.com/office/powerpoint/2010/main" val="4012264893"/>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620787-46AD-47A6-A6E3-D42322C8DF96}" type="slidenum">
              <a:rPr lang="en-US"/>
              <a:pPr/>
              <a:t>‹#›</a:t>
            </a:fld>
            <a:endParaRPr lang="en-US"/>
          </a:p>
        </p:txBody>
      </p:sp>
    </p:spTree>
    <p:extLst>
      <p:ext uri="{BB962C8B-B14F-4D97-AF65-F5344CB8AC3E}">
        <p14:creationId xmlns:p14="http://schemas.microsoft.com/office/powerpoint/2010/main" val="725593795"/>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9C40E2-BD08-4643-9AB9-7799F53CE36A}" type="slidenum">
              <a:rPr lang="en-US"/>
              <a:pPr/>
              <a:t>‹#›</a:t>
            </a:fld>
            <a:endParaRPr lang="en-US"/>
          </a:p>
        </p:txBody>
      </p:sp>
    </p:spTree>
    <p:extLst>
      <p:ext uri="{BB962C8B-B14F-4D97-AF65-F5344CB8AC3E}">
        <p14:creationId xmlns:p14="http://schemas.microsoft.com/office/powerpoint/2010/main" val="2619288334"/>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89B16D-351E-486D-8F2C-0FA888ACBAEF}" type="slidenum">
              <a:rPr lang="en-US"/>
              <a:pPr/>
              <a:t>‹#›</a:t>
            </a:fld>
            <a:endParaRPr lang="en-US"/>
          </a:p>
        </p:txBody>
      </p:sp>
    </p:spTree>
    <p:extLst>
      <p:ext uri="{BB962C8B-B14F-4D97-AF65-F5344CB8AC3E}">
        <p14:creationId xmlns:p14="http://schemas.microsoft.com/office/powerpoint/2010/main" val="3182044825"/>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0C22DD5-5B72-4149-8160-E5D8ED06970F}" type="slidenum">
              <a:rPr lang="en-US"/>
              <a:pPr/>
              <a:t>‹#›</a:t>
            </a:fld>
            <a:endParaRPr lang="en-US"/>
          </a:p>
        </p:txBody>
      </p:sp>
    </p:spTree>
    <p:extLst>
      <p:ext uri="{BB962C8B-B14F-4D97-AF65-F5344CB8AC3E}">
        <p14:creationId xmlns:p14="http://schemas.microsoft.com/office/powerpoint/2010/main" val="379689190"/>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C449AB2-E33B-4ABA-9F21-0B14DB007679}" type="slidenum">
              <a:rPr lang="en-US"/>
              <a:pPr/>
              <a:t>‹#›</a:t>
            </a:fld>
            <a:endParaRPr lang="en-US"/>
          </a:p>
        </p:txBody>
      </p:sp>
    </p:spTree>
    <p:extLst>
      <p:ext uri="{BB962C8B-B14F-4D97-AF65-F5344CB8AC3E}">
        <p14:creationId xmlns:p14="http://schemas.microsoft.com/office/powerpoint/2010/main" val="561479558"/>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8472538-EC60-48D1-AD50-87814FF1FBAC}" type="slidenum">
              <a:rPr lang="en-US"/>
              <a:pPr/>
              <a:t>‹#›</a:t>
            </a:fld>
            <a:endParaRPr lang="en-US"/>
          </a:p>
        </p:txBody>
      </p:sp>
    </p:spTree>
    <p:extLst>
      <p:ext uri="{BB962C8B-B14F-4D97-AF65-F5344CB8AC3E}">
        <p14:creationId xmlns:p14="http://schemas.microsoft.com/office/powerpoint/2010/main" val="2100763214"/>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2D61217-7ED3-4CF4-95B9-C620BBDD8164}" type="slidenum">
              <a:rPr lang="en-US"/>
              <a:pPr/>
              <a:t>‹#›</a:t>
            </a:fld>
            <a:endParaRPr lang="en-US"/>
          </a:p>
        </p:txBody>
      </p:sp>
    </p:spTree>
    <p:extLst>
      <p:ext uri="{BB962C8B-B14F-4D97-AF65-F5344CB8AC3E}">
        <p14:creationId xmlns:p14="http://schemas.microsoft.com/office/powerpoint/2010/main" val="2242042074"/>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0E6923-2881-46FD-B7D0-FFB9119DC92F}" type="slidenum">
              <a:rPr lang="en-US"/>
              <a:pPr/>
              <a:t>‹#›</a:t>
            </a:fld>
            <a:endParaRPr lang="en-US"/>
          </a:p>
        </p:txBody>
      </p:sp>
    </p:spTree>
    <p:extLst>
      <p:ext uri="{BB962C8B-B14F-4D97-AF65-F5344CB8AC3E}">
        <p14:creationId xmlns:p14="http://schemas.microsoft.com/office/powerpoint/2010/main" val="246423432"/>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AB4FCA3-7FCA-475F-81E8-BF24A1C93A9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a:latin typeface="Times New Roman" pitchFamily="18" charset="0"/>
              </a:rPr>
              <a:t>What 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a:latin typeface="Times New Roman" pitchFamily="18" charset="0"/>
              </a:rPr>
              <a:t>Purpose in Life </a:t>
            </a:r>
          </a:p>
        </p:txBody>
      </p:sp>
    </p:spTree>
    <p:extLst>
      <p:ext uri="{BB962C8B-B14F-4D97-AF65-F5344CB8AC3E}">
        <p14:creationId xmlns:p14="http://schemas.microsoft.com/office/powerpoint/2010/main" val="3392850367"/>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ChangeArrowheads="1"/>
          </p:cNvSpPr>
          <p:nvPr/>
        </p:nvSpPr>
        <p:spPr bwMode="auto">
          <a:xfrm>
            <a:off x="0" y="0"/>
            <a:ext cx="9144000" cy="6858000"/>
          </a:xfrm>
          <a:prstGeom prst="rect">
            <a:avLst/>
          </a:prstGeom>
          <a:solidFill>
            <a:srgbClr val="333399">
              <a:alpha val="81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5" name="Oval 5"/>
          <p:cNvSpPr>
            <a:spLocks noChangeArrowheads="1"/>
          </p:cNvSpPr>
          <p:nvPr/>
        </p:nvSpPr>
        <p:spPr bwMode="auto">
          <a:xfrm>
            <a:off x="1676400" y="228600"/>
            <a:ext cx="5486400" cy="1524000"/>
          </a:xfrm>
          <a:prstGeom prst="ellipse">
            <a:avLst/>
          </a:prstGeom>
          <a:solidFill>
            <a:schemeClr val="accent1"/>
          </a:solidFill>
          <a:ln w="9525">
            <a:noFill/>
            <a:round/>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3200" b="1">
                <a:latin typeface="Times New Roman" pitchFamily="18" charset="0"/>
              </a:rPr>
              <a:t>Ecc.12:13</a:t>
            </a:r>
          </a:p>
          <a:p>
            <a:pPr algn="ctr"/>
            <a:r>
              <a:rPr lang="en-US" sz="3200" b="1" i="1">
                <a:latin typeface="Times New Roman" pitchFamily="18" charset="0"/>
              </a:rPr>
              <a:t>What Is Man’s Purpose?</a:t>
            </a:r>
          </a:p>
        </p:txBody>
      </p:sp>
      <p:sp>
        <p:nvSpPr>
          <p:cNvPr id="15366" name="AutoShape 6"/>
          <p:cNvSpPr>
            <a:spLocks noChangeArrowheads="1"/>
          </p:cNvSpPr>
          <p:nvPr/>
        </p:nvSpPr>
        <p:spPr bwMode="auto">
          <a:xfrm>
            <a:off x="762000" y="20574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2400" b="1">
                <a:solidFill>
                  <a:schemeClr val="bg1"/>
                </a:solidFill>
              </a:rPr>
              <a:t>Pleasure</a:t>
            </a:r>
          </a:p>
        </p:txBody>
      </p:sp>
      <p:sp>
        <p:nvSpPr>
          <p:cNvPr id="15367" name="AutoShape 7"/>
          <p:cNvSpPr>
            <a:spLocks noChangeArrowheads="1"/>
          </p:cNvSpPr>
          <p:nvPr/>
        </p:nvSpPr>
        <p:spPr bwMode="auto">
          <a:xfrm>
            <a:off x="3352800" y="20574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2400" b="1">
                <a:solidFill>
                  <a:schemeClr val="bg1"/>
                </a:solidFill>
              </a:rPr>
              <a:t>Wealth</a:t>
            </a:r>
          </a:p>
        </p:txBody>
      </p:sp>
      <p:sp>
        <p:nvSpPr>
          <p:cNvPr id="15368" name="AutoShape 8"/>
          <p:cNvSpPr>
            <a:spLocks noChangeArrowheads="1"/>
          </p:cNvSpPr>
          <p:nvPr/>
        </p:nvSpPr>
        <p:spPr bwMode="auto">
          <a:xfrm>
            <a:off x="6096000" y="20574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2400" b="1">
                <a:solidFill>
                  <a:schemeClr val="bg1"/>
                </a:solidFill>
              </a:rPr>
              <a:t>Wisdom</a:t>
            </a:r>
          </a:p>
        </p:txBody>
      </p:sp>
      <p:sp>
        <p:nvSpPr>
          <p:cNvPr id="15369" name="AutoShape 9"/>
          <p:cNvSpPr>
            <a:spLocks noChangeArrowheads="1"/>
          </p:cNvSpPr>
          <p:nvPr/>
        </p:nvSpPr>
        <p:spPr bwMode="auto">
          <a:xfrm>
            <a:off x="2057400" y="27432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2400" b="1">
                <a:solidFill>
                  <a:schemeClr val="bg1"/>
                </a:solidFill>
              </a:rPr>
              <a:t>Power</a:t>
            </a:r>
          </a:p>
        </p:txBody>
      </p:sp>
      <p:sp>
        <p:nvSpPr>
          <p:cNvPr id="15370" name="AutoShape 10"/>
          <p:cNvSpPr>
            <a:spLocks noChangeArrowheads="1"/>
          </p:cNvSpPr>
          <p:nvPr/>
        </p:nvSpPr>
        <p:spPr bwMode="auto">
          <a:xfrm>
            <a:off x="4724400" y="2743200"/>
            <a:ext cx="2362200" cy="533400"/>
          </a:xfrm>
          <a:prstGeom prst="roundRect">
            <a:avLst>
              <a:gd name="adj" fmla="val 16667"/>
            </a:avLst>
          </a:prstGeom>
          <a:solidFill>
            <a:schemeClr val="accent2"/>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2400" b="1">
                <a:solidFill>
                  <a:schemeClr val="bg1"/>
                </a:solidFill>
              </a:rPr>
              <a:t>Fame</a:t>
            </a:r>
          </a:p>
        </p:txBody>
      </p:sp>
      <p:sp>
        <p:nvSpPr>
          <p:cNvPr id="15371" name="Text Box 11"/>
          <p:cNvSpPr txBox="1">
            <a:spLocks noChangeArrowheads="1"/>
          </p:cNvSpPr>
          <p:nvPr/>
        </p:nvSpPr>
        <p:spPr bwMode="auto">
          <a:xfrm>
            <a:off x="914400" y="3581400"/>
            <a:ext cx="7467600" cy="2409825"/>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sz="2800">
              <a:latin typeface="Times New Roman" pitchFamily="18" charset="0"/>
            </a:endParaRPr>
          </a:p>
          <a:p>
            <a:pPr algn="ctr"/>
            <a:r>
              <a:rPr lang="en-US" sz="2800">
                <a:latin typeface="Times New Roman" pitchFamily="18" charset="0"/>
              </a:rPr>
              <a:t>Let us hear the conclusion of the whole matter: Fear God, and keep his commandments: for this is the whole duty of man.</a:t>
            </a:r>
          </a:p>
          <a:p>
            <a:pPr algn="ctr"/>
            <a:r>
              <a:rPr lang="en-US" sz="2000" i="1">
                <a:latin typeface="Times New Roman" pitchFamily="18" charset="0"/>
              </a:rPr>
              <a:t>KJV</a:t>
            </a:r>
          </a:p>
          <a:p>
            <a:pPr algn="ctr"/>
            <a:endParaRPr lang="en-US" sz="2000" i="1">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slide(fromTop)">
                                      <p:cBhvr>
                                        <p:cTn id="7" dur="500"/>
                                        <p:tgtEl>
                                          <p:spTgt spid="153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5367"/>
                                        </p:tgtEl>
                                        <p:attrNameLst>
                                          <p:attrName>style.visibility</p:attrName>
                                        </p:attrNameLst>
                                      </p:cBhvr>
                                      <p:to>
                                        <p:strVal val="visible"/>
                                      </p:to>
                                    </p:set>
                                    <p:animEffect transition="in" filter="slide(fromTop)">
                                      <p:cBhvr>
                                        <p:cTn id="12" dur="500"/>
                                        <p:tgtEl>
                                          <p:spTgt spid="153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5368"/>
                                        </p:tgtEl>
                                        <p:attrNameLst>
                                          <p:attrName>style.visibility</p:attrName>
                                        </p:attrNameLst>
                                      </p:cBhvr>
                                      <p:to>
                                        <p:strVal val="visible"/>
                                      </p:to>
                                    </p:set>
                                    <p:animEffect transition="in" filter="slide(fromTop)">
                                      <p:cBhvr>
                                        <p:cTn id="17" dur="500"/>
                                        <p:tgtEl>
                                          <p:spTgt spid="153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5369"/>
                                        </p:tgtEl>
                                        <p:attrNameLst>
                                          <p:attrName>style.visibility</p:attrName>
                                        </p:attrNameLst>
                                      </p:cBhvr>
                                      <p:to>
                                        <p:strVal val="visible"/>
                                      </p:to>
                                    </p:set>
                                    <p:animEffect transition="in" filter="slide(fromTop)">
                                      <p:cBhvr>
                                        <p:cTn id="22" dur="500"/>
                                        <p:tgtEl>
                                          <p:spTgt spid="153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1" fill="hold" grpId="0" nodeType="clickEffect">
                                  <p:stCondLst>
                                    <p:cond delay="0"/>
                                  </p:stCondLst>
                                  <p:childTnLst>
                                    <p:set>
                                      <p:cBhvr>
                                        <p:cTn id="26" dur="1" fill="hold">
                                          <p:stCondLst>
                                            <p:cond delay="0"/>
                                          </p:stCondLst>
                                        </p:cTn>
                                        <p:tgtEl>
                                          <p:spTgt spid="15370"/>
                                        </p:tgtEl>
                                        <p:attrNameLst>
                                          <p:attrName>style.visibility</p:attrName>
                                        </p:attrNameLst>
                                      </p:cBhvr>
                                      <p:to>
                                        <p:strVal val="visible"/>
                                      </p:to>
                                    </p:set>
                                    <p:animEffect transition="in" filter="slide(fromTop)">
                                      <p:cBhvr>
                                        <p:cTn id="27" dur="500"/>
                                        <p:tgtEl>
                                          <p:spTgt spid="153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371"/>
                                        </p:tgtEl>
                                        <p:attrNameLst>
                                          <p:attrName>style.visibility</p:attrName>
                                        </p:attrNameLst>
                                      </p:cBhvr>
                                      <p:to>
                                        <p:strVal val="visible"/>
                                      </p:to>
                                    </p:set>
                                    <p:anim calcmode="lin" valueType="num">
                                      <p:cBhvr additive="base">
                                        <p:cTn id="32" dur="1000" fill="hold"/>
                                        <p:tgtEl>
                                          <p:spTgt spid="15371"/>
                                        </p:tgtEl>
                                        <p:attrNameLst>
                                          <p:attrName>ppt_x</p:attrName>
                                        </p:attrNameLst>
                                      </p:cBhvr>
                                      <p:tavLst>
                                        <p:tav tm="0">
                                          <p:val>
                                            <p:strVal val="#ppt_x"/>
                                          </p:val>
                                        </p:tav>
                                        <p:tav tm="100000">
                                          <p:val>
                                            <p:strVal val="#ppt_x"/>
                                          </p:val>
                                        </p:tav>
                                      </p:tavLst>
                                    </p:anim>
                                    <p:anim calcmode="lin" valueType="num">
                                      <p:cBhvr additive="base">
                                        <p:cTn id="33" dur="1000" fill="hold"/>
                                        <p:tgtEl>
                                          <p:spTgt spid="153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nimBg="1"/>
      <p:bldP spid="15367" grpId="0" animBg="1"/>
      <p:bldP spid="15368" grpId="0" animBg="1"/>
      <p:bldP spid="15369" grpId="0" animBg="1"/>
      <p:bldP spid="15370" grpId="0" animBg="1"/>
      <p:bldP spid="1537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0" y="0"/>
            <a:ext cx="9144000" cy="6858000"/>
          </a:xfrm>
          <a:prstGeom prst="rect">
            <a:avLst/>
          </a:prstGeom>
          <a:solidFill>
            <a:srgbClr val="000000">
              <a:alpha val="7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6" name="Rectangle 8"/>
          <p:cNvSpPr>
            <a:spLocks noChangeArrowheads="1"/>
          </p:cNvSpPr>
          <p:nvPr/>
        </p:nvSpPr>
        <p:spPr bwMode="auto">
          <a:xfrm>
            <a:off x="914400" y="1905000"/>
            <a:ext cx="7772400" cy="685800"/>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FontTx/>
              <a:buChar char="•"/>
            </a:pPr>
            <a:r>
              <a:rPr lang="en-US" sz="3200">
                <a:solidFill>
                  <a:srgbClr val="FFFFFF"/>
                </a:solidFill>
              </a:rPr>
              <a:t>If we fail in that - we have failed in life!</a:t>
            </a:r>
          </a:p>
        </p:txBody>
      </p:sp>
      <p:sp>
        <p:nvSpPr>
          <p:cNvPr id="27657" name="Rectangle 9"/>
          <p:cNvSpPr>
            <a:spLocks noChangeArrowheads="1"/>
          </p:cNvSpPr>
          <p:nvPr/>
        </p:nvSpPr>
        <p:spPr bwMode="auto">
          <a:xfrm>
            <a:off x="914400" y="2667000"/>
            <a:ext cx="7772400" cy="685800"/>
          </a:xfrm>
          <a:prstGeom prst="rect">
            <a:avLst/>
          </a:prstGeom>
          <a:noFill/>
          <a:ln>
            <a:noFill/>
          </a:ln>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rgbClr val="FFFFFF"/>
                </a:solidFill>
                <a:miter lim="800000"/>
                <a:headEnd/>
                <a:tailEnd/>
              </a14:hiddenLine>
            </a:ext>
          </a:extLst>
        </p:spPr>
        <p:txBody>
          <a:bodyPr/>
          <a:lstStyle/>
          <a:p>
            <a:pPr marL="342900" indent="-342900">
              <a:spcBef>
                <a:spcPct val="20000"/>
              </a:spcBef>
              <a:buFontTx/>
              <a:buChar char="•"/>
            </a:pPr>
            <a:r>
              <a:rPr lang="en-US" sz="3200">
                <a:solidFill>
                  <a:srgbClr val="FFFFFF"/>
                </a:solidFill>
              </a:rPr>
              <a:t>If our children don’t fear God, then we have failed.</a:t>
            </a:r>
          </a:p>
        </p:txBody>
      </p:sp>
      <p:sp>
        <p:nvSpPr>
          <p:cNvPr id="27658" name="Rectangle 10"/>
          <p:cNvSpPr>
            <a:spLocks noChangeArrowheads="1"/>
          </p:cNvSpPr>
          <p:nvPr/>
        </p:nvSpPr>
        <p:spPr bwMode="auto">
          <a:xfrm>
            <a:off x="914400" y="3810000"/>
            <a:ext cx="7772400" cy="685800"/>
          </a:xfrm>
          <a:prstGeom prst="rect">
            <a:avLst/>
          </a:prstGeom>
          <a:noFill/>
          <a:ln>
            <a:noFill/>
          </a:ln>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rgbClr val="FFFFFF"/>
                </a:solidFill>
                <a:miter lim="800000"/>
                <a:headEnd/>
                <a:tailEnd/>
              </a14:hiddenLine>
            </a:ext>
          </a:extLst>
        </p:spPr>
        <p:txBody>
          <a:bodyPr/>
          <a:lstStyle/>
          <a:p>
            <a:pPr marL="342900" indent="-342900">
              <a:spcBef>
                <a:spcPct val="20000"/>
              </a:spcBef>
              <a:buFontTx/>
              <a:buChar char="•"/>
            </a:pPr>
            <a:r>
              <a:rPr lang="en-US" sz="3200">
                <a:solidFill>
                  <a:srgbClr val="FFFFFF"/>
                </a:solidFill>
              </a:rPr>
              <a:t>If this is our purpose, then those who don’t fear God have no meaning in life.</a:t>
            </a:r>
          </a:p>
        </p:txBody>
      </p:sp>
      <p:sp>
        <p:nvSpPr>
          <p:cNvPr id="27659" name="WordArt 11"/>
          <p:cNvSpPr>
            <a:spLocks noChangeArrowheads="1" noChangeShapeType="1" noTextEdit="1"/>
          </p:cNvSpPr>
          <p:nvPr/>
        </p:nvSpPr>
        <p:spPr bwMode="auto">
          <a:xfrm>
            <a:off x="228600" y="200025"/>
            <a:ext cx="3038475" cy="638175"/>
          </a:xfrm>
          <a:prstGeom prst="rect">
            <a:avLst/>
          </a:prstGeom>
        </p:spPr>
        <p:txBody>
          <a:bodyPr wrap="none" fromWordArt="1">
            <a:prstTxWarp prst="textPlain">
              <a:avLst>
                <a:gd name="adj" fmla="val 50000"/>
              </a:avLst>
            </a:prstTxWarp>
          </a:bodyPr>
          <a:lstStyle/>
          <a:p>
            <a:pPr algn="ctr"/>
            <a:r>
              <a:rPr lang="en-US"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Black"/>
              </a:rPr>
              <a:t>Conclusions:</a:t>
            </a: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56">
                                            <p:txEl>
                                              <p:pRg st="0" end="0"/>
                                            </p:txEl>
                                          </p:spTgt>
                                        </p:tgtEl>
                                        <p:attrNameLst>
                                          <p:attrName>style.visibility</p:attrName>
                                        </p:attrNameLst>
                                      </p:cBhvr>
                                      <p:to>
                                        <p:strVal val="visible"/>
                                      </p:to>
                                    </p:set>
                                    <p:anim calcmode="lin" valueType="num">
                                      <p:cBhvr additive="base">
                                        <p:cTn id="7" dur="500" fill="hold"/>
                                        <p:tgtEl>
                                          <p:spTgt spid="2765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65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57">
                                            <p:txEl>
                                              <p:pRg st="0" end="0"/>
                                            </p:txEl>
                                          </p:spTgt>
                                        </p:tgtEl>
                                        <p:attrNameLst>
                                          <p:attrName>style.visibility</p:attrName>
                                        </p:attrNameLst>
                                      </p:cBhvr>
                                      <p:to>
                                        <p:strVal val="visible"/>
                                      </p:to>
                                    </p:set>
                                    <p:anim calcmode="lin" valueType="num">
                                      <p:cBhvr additive="base">
                                        <p:cTn id="13" dur="500" fill="hold"/>
                                        <p:tgtEl>
                                          <p:spTgt spid="27657">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65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658">
                                            <p:txEl>
                                              <p:pRg st="0" end="0"/>
                                            </p:txEl>
                                          </p:spTgt>
                                        </p:tgtEl>
                                        <p:attrNameLst>
                                          <p:attrName>style.visibility</p:attrName>
                                        </p:attrNameLst>
                                      </p:cBhvr>
                                      <p:to>
                                        <p:strVal val="visible"/>
                                      </p:to>
                                    </p:set>
                                    <p:anim calcmode="lin" valueType="num">
                                      <p:cBhvr additive="base">
                                        <p:cTn id="19" dur="500" fill="hold"/>
                                        <p:tgtEl>
                                          <p:spTgt spid="27658">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65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6" grpId="0" build="p" autoUpdateAnimBg="0"/>
      <p:bldP spid="27657" grpId="0" build="p" autoUpdateAnimBg="0"/>
      <p:bldP spid="2765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a:latin typeface="Times New Roman" pitchFamily="18" charset="0"/>
              </a:rPr>
              <a:t>What 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a:latin typeface="Times New Roman" pitchFamily="18" charset="0"/>
              </a:rPr>
              <a:t>Purpose in Life </a:t>
            </a:r>
          </a:p>
        </p:txBody>
      </p:sp>
      <p:sp>
        <p:nvSpPr>
          <p:cNvPr id="20485" name="AutoShape 5"/>
          <p:cNvSpPr>
            <a:spLocks noChangeArrowheads="1"/>
          </p:cNvSpPr>
          <p:nvPr/>
        </p:nvSpPr>
        <p:spPr bwMode="auto">
          <a:xfrm>
            <a:off x="533400" y="38481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3"/>
            </a:pPr>
            <a:r>
              <a:rPr lang="en-US" sz="2800" b="1" dirty="0">
                <a:latin typeface="Times New Roman" pitchFamily="18" charset="0"/>
              </a:rPr>
              <a:t>Examples of Those Who Feared </a:t>
            </a:r>
          </a:p>
        </p:txBody>
      </p:sp>
    </p:spTree>
    <p:extLst>
      <p:ext uri="{BB962C8B-B14F-4D97-AF65-F5344CB8AC3E}">
        <p14:creationId xmlns:p14="http://schemas.microsoft.com/office/powerpoint/2010/main" val="3392850367"/>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0" y="0"/>
            <a:ext cx="9144000" cy="6858000"/>
          </a:xfrm>
          <a:prstGeom prst="rect">
            <a:avLst/>
          </a:prstGeom>
          <a:solidFill>
            <a:srgbClr val="993300">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11" name="Text Box 7"/>
          <p:cNvSpPr txBox="1">
            <a:spLocks noChangeArrowheads="1"/>
          </p:cNvSpPr>
          <p:nvPr/>
        </p:nvSpPr>
        <p:spPr bwMode="auto">
          <a:xfrm>
            <a:off x="1905000" y="1371600"/>
            <a:ext cx="5670550" cy="3386138"/>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rgbClr val="FFFFFF"/>
                </a:solidFill>
                <a:miter lim="800000"/>
                <a:headEnd/>
                <a:tailEnd/>
              </a14:hiddenLine>
            </a:ext>
          </a:extLst>
        </p:spPr>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Joseph - Gen. 42:18</a:t>
            </a:r>
          </a:p>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Jonah - Jonah 1:9</a:t>
            </a:r>
          </a:p>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Nehemiah - Neh. 1:5, 11</a:t>
            </a:r>
          </a:p>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a:t>
            </a:r>
            <a:r>
              <a:rPr lang="en-US" sz="3600" dirty="0" err="1">
                <a:solidFill>
                  <a:srgbClr val="FFFFFF"/>
                </a:solidFill>
                <a:effectLst>
                  <a:outerShdw blurRad="38100" dist="38100" dir="2700000" algn="tl">
                    <a:srgbClr val="000000">
                      <a:alpha val="43137"/>
                    </a:srgbClr>
                  </a:outerShdw>
                </a:effectLst>
              </a:rPr>
              <a:t>Hananiah</a:t>
            </a:r>
            <a:r>
              <a:rPr lang="en-US" sz="3600" dirty="0">
                <a:solidFill>
                  <a:srgbClr val="FFFFFF"/>
                </a:solidFill>
                <a:effectLst>
                  <a:outerShdw blurRad="38100" dist="38100" dir="2700000" algn="tl">
                    <a:srgbClr val="000000">
                      <a:alpha val="43137"/>
                    </a:srgbClr>
                  </a:outerShdw>
                </a:effectLst>
              </a:rPr>
              <a:t> – Neh. 7:2</a:t>
            </a:r>
          </a:p>
          <a:p>
            <a:pPr eaLnBrk="0" hangingPunct="0">
              <a:lnSpc>
                <a:spcPct val="120000"/>
              </a:lnSpc>
              <a:buFontTx/>
              <a:buAutoNum type="arabicPeriod"/>
            </a:pPr>
            <a:r>
              <a:rPr lang="en-US" sz="3600" dirty="0">
                <a:solidFill>
                  <a:srgbClr val="FFFFFF"/>
                </a:solidFill>
                <a:effectLst>
                  <a:outerShdw blurRad="38100" dist="38100" dir="2700000" algn="tl">
                    <a:srgbClr val="000000">
                      <a:alpha val="43137"/>
                    </a:srgbClr>
                  </a:outerShdw>
                </a:effectLst>
              </a:rPr>
              <a:t> Abraham - Gen. 22:12</a:t>
            </a:r>
          </a:p>
        </p:txBody>
      </p:sp>
      <p:sp>
        <p:nvSpPr>
          <p:cNvPr id="21512" name="AutoShape 8"/>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III. Examples of Those Who Feared </a:t>
            </a:r>
          </a:p>
        </p:txBody>
      </p:sp>
      <p:pic>
        <p:nvPicPr>
          <p:cNvPr id="21515" name="Picture 11" descr="lll1-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921250"/>
            <a:ext cx="2438400" cy="1727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1516" name="AutoShape 12"/>
          <p:cNvSpPr>
            <a:spLocks noChangeArrowheads="1"/>
          </p:cNvSpPr>
          <p:nvPr/>
        </p:nvSpPr>
        <p:spPr bwMode="auto">
          <a:xfrm>
            <a:off x="1143000" y="4648200"/>
            <a:ext cx="4648200" cy="1981200"/>
          </a:xfrm>
          <a:prstGeom prst="star32">
            <a:avLst>
              <a:gd name="adj" fmla="val 45954"/>
            </a:avLst>
          </a:prstGeom>
          <a:solidFill>
            <a:srgbClr val="CC660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r>
              <a:rPr lang="en-US" sz="2400" i="1">
                <a:solidFill>
                  <a:schemeClr val="bg1"/>
                </a:solidFill>
                <a:effectLst>
                  <a:outerShdw blurRad="38100" dist="38100" dir="2700000" algn="tl">
                    <a:srgbClr val="000000">
                      <a:alpha val="43137"/>
                    </a:srgbClr>
                  </a:outerShdw>
                </a:effectLst>
                <a:latin typeface="Comic Sans MS" pitchFamily="66" charset="0"/>
              </a:rPr>
              <a:t>Obedience to the Utmost!</a:t>
            </a:r>
          </a:p>
          <a:p>
            <a:pPr algn="ctr"/>
            <a:r>
              <a:rPr lang="en-US" sz="2400" i="1">
                <a:solidFill>
                  <a:schemeClr val="bg1"/>
                </a:solidFill>
                <a:effectLst>
                  <a:outerShdw blurRad="38100" dist="38100" dir="2700000" algn="tl">
                    <a:srgbClr val="000000">
                      <a:alpha val="43137"/>
                    </a:srgbClr>
                  </a:outerShdw>
                </a:effectLst>
                <a:latin typeface="Comic Sans MS" pitchFamily="66" charset="0"/>
              </a:rPr>
              <a:t>Without Question!</a:t>
            </a:r>
          </a:p>
          <a:p>
            <a:pPr algn="ctr"/>
            <a:r>
              <a:rPr lang="en-US" sz="2400" i="1">
                <a:solidFill>
                  <a:schemeClr val="bg1"/>
                </a:solidFill>
                <a:effectLst>
                  <a:outerShdw blurRad="38100" dist="38100" dir="2700000" algn="tl">
                    <a:srgbClr val="000000">
                      <a:alpha val="43137"/>
                    </a:srgbClr>
                  </a:outerShdw>
                </a:effectLst>
                <a:latin typeface="Comic Sans MS" pitchFamily="66" charset="0"/>
              </a:rPr>
              <a:t>Without Doubt!</a:t>
            </a: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11">
                                            <p:txEl>
                                              <p:pRg st="0" end="0"/>
                                            </p:txEl>
                                          </p:spTgt>
                                        </p:tgtEl>
                                        <p:attrNameLst>
                                          <p:attrName>style.visibility</p:attrName>
                                        </p:attrNameLst>
                                      </p:cBhvr>
                                      <p:to>
                                        <p:strVal val="visible"/>
                                      </p:to>
                                    </p:set>
                                    <p:anim calcmode="lin" valueType="num">
                                      <p:cBhvr additive="base">
                                        <p:cTn id="7" dur="500" fill="hold"/>
                                        <p:tgtEl>
                                          <p:spTgt spid="215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15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11">
                                            <p:txEl>
                                              <p:pRg st="1" end="1"/>
                                            </p:txEl>
                                          </p:spTgt>
                                        </p:tgtEl>
                                        <p:attrNameLst>
                                          <p:attrName>style.visibility</p:attrName>
                                        </p:attrNameLst>
                                      </p:cBhvr>
                                      <p:to>
                                        <p:strVal val="visible"/>
                                      </p:to>
                                    </p:set>
                                    <p:anim calcmode="lin" valueType="num">
                                      <p:cBhvr additive="base">
                                        <p:cTn id="13" dur="500" fill="hold"/>
                                        <p:tgtEl>
                                          <p:spTgt spid="215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15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11">
                                            <p:txEl>
                                              <p:pRg st="2" end="2"/>
                                            </p:txEl>
                                          </p:spTgt>
                                        </p:tgtEl>
                                        <p:attrNameLst>
                                          <p:attrName>style.visibility</p:attrName>
                                        </p:attrNameLst>
                                      </p:cBhvr>
                                      <p:to>
                                        <p:strVal val="visible"/>
                                      </p:to>
                                    </p:set>
                                    <p:anim calcmode="lin" valueType="num">
                                      <p:cBhvr additive="base">
                                        <p:cTn id="19" dur="500" fill="hold"/>
                                        <p:tgtEl>
                                          <p:spTgt spid="215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15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11">
                                            <p:txEl>
                                              <p:pRg st="3" end="3"/>
                                            </p:txEl>
                                          </p:spTgt>
                                        </p:tgtEl>
                                        <p:attrNameLst>
                                          <p:attrName>style.visibility</p:attrName>
                                        </p:attrNameLst>
                                      </p:cBhvr>
                                      <p:to>
                                        <p:strVal val="visible"/>
                                      </p:to>
                                    </p:set>
                                    <p:anim calcmode="lin" valueType="num">
                                      <p:cBhvr additive="base">
                                        <p:cTn id="25" dur="500" fill="hold"/>
                                        <p:tgtEl>
                                          <p:spTgt spid="2151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151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11">
                                            <p:txEl>
                                              <p:pRg st="4" end="4"/>
                                            </p:txEl>
                                          </p:spTgt>
                                        </p:tgtEl>
                                        <p:attrNameLst>
                                          <p:attrName>style.visibility</p:attrName>
                                        </p:attrNameLst>
                                      </p:cBhvr>
                                      <p:to>
                                        <p:strVal val="visible"/>
                                      </p:to>
                                    </p:set>
                                    <p:anim calcmode="lin" valueType="num">
                                      <p:cBhvr additive="base">
                                        <p:cTn id="31" dur="500" fill="hold"/>
                                        <p:tgtEl>
                                          <p:spTgt spid="2151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1511">
                                            <p:txEl>
                                              <p:pRg st="4" end="4"/>
                                            </p:txEl>
                                          </p:spTgt>
                                        </p:tgtEl>
                                        <p:attrNameLst>
                                          <p:attrName>ppt_y</p:attrName>
                                        </p:attrNameLst>
                                      </p:cBhvr>
                                      <p:tavLst>
                                        <p:tav tm="0">
                                          <p:val>
                                            <p:strVal val="#ppt_y"/>
                                          </p:val>
                                        </p:tav>
                                        <p:tav tm="100000">
                                          <p:val>
                                            <p:strVal val="#ppt_y"/>
                                          </p:val>
                                        </p:tav>
                                      </p:tavLst>
                                    </p:anim>
                                  </p:childTnLst>
                                </p:cTn>
                              </p:par>
                              <p:par>
                                <p:cTn id="33" presetID="20" presetClass="entr" presetSubtype="0" fill="hold" nodeType="withEffect">
                                  <p:stCondLst>
                                    <p:cond delay="0"/>
                                  </p:stCondLst>
                                  <p:childTnLst>
                                    <p:set>
                                      <p:cBhvr>
                                        <p:cTn id="34" dur="1" fill="hold">
                                          <p:stCondLst>
                                            <p:cond delay="0"/>
                                          </p:stCondLst>
                                        </p:cTn>
                                        <p:tgtEl>
                                          <p:spTgt spid="21515"/>
                                        </p:tgtEl>
                                        <p:attrNameLst>
                                          <p:attrName>style.visibility</p:attrName>
                                        </p:attrNameLst>
                                      </p:cBhvr>
                                      <p:to>
                                        <p:strVal val="visible"/>
                                      </p:to>
                                    </p:set>
                                    <p:animEffect transition="in" filter="wedge">
                                      <p:cBhvr>
                                        <p:cTn id="35" dur="2000"/>
                                        <p:tgtEl>
                                          <p:spTgt spid="21515"/>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516"/>
                                        </p:tgtEl>
                                        <p:attrNameLst>
                                          <p:attrName>style.visibility</p:attrName>
                                        </p:attrNameLst>
                                      </p:cBhvr>
                                      <p:to>
                                        <p:strVal val="visible"/>
                                      </p:to>
                                    </p:set>
                                    <p:animEffect transition="in" filter="fade">
                                      <p:cBhvr>
                                        <p:cTn id="40" dur="20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1" grpId="0" build="p" autoUpdateAnimBg="0"/>
      <p:bldP spid="215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5400" b="1" dirty="0">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a:latin typeface="Times New Roman" pitchFamily="18" charset="0"/>
              </a:rPr>
              <a:t>What 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a:latin typeface="Times New Roman" pitchFamily="18" charset="0"/>
              </a:rPr>
              <a:t>Purpose in Life </a:t>
            </a:r>
          </a:p>
        </p:txBody>
      </p:sp>
      <p:sp>
        <p:nvSpPr>
          <p:cNvPr id="20485" name="AutoShape 5"/>
          <p:cNvSpPr>
            <a:spLocks noChangeArrowheads="1"/>
          </p:cNvSpPr>
          <p:nvPr/>
        </p:nvSpPr>
        <p:spPr bwMode="auto">
          <a:xfrm>
            <a:off x="533400" y="38481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3"/>
            </a:pPr>
            <a:r>
              <a:rPr lang="en-US" sz="2800" b="1" dirty="0">
                <a:latin typeface="Times New Roman" pitchFamily="18" charset="0"/>
              </a:rPr>
              <a:t>Examples of Those Who Feared </a:t>
            </a:r>
          </a:p>
        </p:txBody>
      </p:sp>
      <p:sp>
        <p:nvSpPr>
          <p:cNvPr id="20486" name="AutoShape 6"/>
          <p:cNvSpPr>
            <a:spLocks noChangeArrowheads="1"/>
          </p:cNvSpPr>
          <p:nvPr/>
        </p:nvSpPr>
        <p:spPr bwMode="auto">
          <a:xfrm>
            <a:off x="533400" y="48196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4"/>
            </a:pPr>
            <a:r>
              <a:rPr lang="en-US" sz="2800" b="1" dirty="0">
                <a:latin typeface="Times New Roman" pitchFamily="18" charset="0"/>
              </a:rPr>
              <a:t>Fear in the Pentateuch </a:t>
            </a:r>
            <a:endParaRPr lang="en-US" b="1" dirty="0"/>
          </a:p>
        </p:txBody>
      </p:sp>
    </p:spTree>
    <p:extLst>
      <p:ext uri="{BB962C8B-B14F-4D97-AF65-F5344CB8AC3E}">
        <p14:creationId xmlns:p14="http://schemas.microsoft.com/office/powerpoint/2010/main" val="3392850367"/>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9" name="Rectangle 7"/>
          <p:cNvSpPr>
            <a:spLocks noChangeArrowheads="1"/>
          </p:cNvSpPr>
          <p:nvPr/>
        </p:nvSpPr>
        <p:spPr bwMode="auto">
          <a:xfrm>
            <a:off x="0" y="0"/>
            <a:ext cx="9144000" cy="6858000"/>
          </a:xfrm>
          <a:prstGeom prst="rect">
            <a:avLst/>
          </a:prstGeom>
          <a:solidFill>
            <a:srgbClr val="006600">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effectLst>
                <a:outerShdw blurRad="38100" dist="38100" dir="2700000" algn="tl">
                  <a:srgbClr val="000000">
                    <a:alpha val="43137"/>
                  </a:srgbClr>
                </a:outerShdw>
              </a:effectLst>
            </a:endParaRPr>
          </a:p>
        </p:txBody>
      </p:sp>
      <p:sp>
        <p:nvSpPr>
          <p:cNvPr id="28680" name="AutoShape 8"/>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IV. Fear in the Pentateuch</a:t>
            </a:r>
          </a:p>
        </p:txBody>
      </p:sp>
      <p:pic>
        <p:nvPicPr>
          <p:cNvPr id="28681" name="Picture 9" descr="MCSO01858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295400"/>
            <a:ext cx="3200400" cy="2981325"/>
          </a:xfrm>
          <a:prstGeom prst="rect">
            <a:avLst/>
          </a:prstGeom>
          <a:noFill/>
          <a:extLst>
            <a:ext uri="{909E8E84-426E-40DD-AFC4-6F175D3DCCD1}">
              <a14:hiddenFill xmlns:a14="http://schemas.microsoft.com/office/drawing/2010/main">
                <a:solidFill>
                  <a:srgbClr val="FFFFFF"/>
                </a:solidFill>
              </a14:hiddenFill>
            </a:ext>
          </a:extLst>
        </p:spPr>
      </p:pic>
      <p:sp>
        <p:nvSpPr>
          <p:cNvPr id="28683" name="Text Box 11"/>
          <p:cNvSpPr txBox="1">
            <a:spLocks noChangeArrowheads="1"/>
          </p:cNvSpPr>
          <p:nvPr/>
        </p:nvSpPr>
        <p:spPr bwMode="auto">
          <a:xfrm>
            <a:off x="4038600" y="1981200"/>
            <a:ext cx="42672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1" u="sng" dirty="0">
                <a:solidFill>
                  <a:schemeClr val="bg1"/>
                </a:solidFill>
                <a:effectLst>
                  <a:outerShdw blurRad="38100" dist="38100" dir="2700000" algn="tl">
                    <a:srgbClr val="000000">
                      <a:alpha val="43137"/>
                    </a:srgbClr>
                  </a:outerShdw>
                </a:effectLst>
                <a:latin typeface="Times New Roman" pitchFamily="18" charset="0"/>
              </a:rPr>
              <a:t>Deuteronomy:</a:t>
            </a:r>
          </a:p>
          <a:p>
            <a:pPr algn="ctr">
              <a:spcBef>
                <a:spcPct val="50000"/>
              </a:spcBef>
            </a:pPr>
            <a:r>
              <a:rPr lang="en-US" sz="3200" b="1" dirty="0">
                <a:solidFill>
                  <a:schemeClr val="bg1"/>
                </a:solidFill>
                <a:effectLst>
                  <a:outerShdw blurRad="38100" dist="38100" dir="2700000" algn="tl">
                    <a:srgbClr val="000000">
                      <a:alpha val="43137"/>
                    </a:srgbClr>
                  </a:outerShdw>
                </a:effectLst>
                <a:latin typeface="Times New Roman" pitchFamily="18" charset="0"/>
              </a:rPr>
              <a:t>Second giving of law</a:t>
            </a:r>
          </a:p>
          <a:p>
            <a:pPr algn="ctr">
              <a:spcBef>
                <a:spcPct val="50000"/>
              </a:spcBef>
            </a:pPr>
            <a:r>
              <a:rPr lang="en-US" sz="3200" b="1" dirty="0">
                <a:solidFill>
                  <a:schemeClr val="bg1"/>
                </a:solidFill>
                <a:effectLst>
                  <a:outerShdw blurRad="38100" dist="38100" dir="2700000" algn="tl">
                    <a:srgbClr val="000000">
                      <a:alpha val="43137"/>
                    </a:srgbClr>
                  </a:outerShdw>
                </a:effectLst>
                <a:latin typeface="Times New Roman" pitchFamily="18" charset="0"/>
              </a:rPr>
              <a:t>Reiteration of the law</a:t>
            </a:r>
          </a:p>
        </p:txBody>
      </p:sp>
      <p:sp>
        <p:nvSpPr>
          <p:cNvPr id="28684" name="Text Box 12"/>
          <p:cNvSpPr txBox="1">
            <a:spLocks noChangeArrowheads="1"/>
          </p:cNvSpPr>
          <p:nvPr/>
        </p:nvSpPr>
        <p:spPr bwMode="auto">
          <a:xfrm>
            <a:off x="838200" y="4953000"/>
            <a:ext cx="7594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i="1">
                <a:solidFill>
                  <a:srgbClr val="FFFF00"/>
                </a:solidFill>
                <a:latin typeface="Times New Roman" pitchFamily="18" charset="0"/>
              </a:rPr>
              <a:t>On the eve of crossing into the promised land</a:t>
            </a: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8684"/>
                                        </p:tgtEl>
                                        <p:attrNameLst>
                                          <p:attrName>style.visibility</p:attrName>
                                        </p:attrNameLst>
                                      </p:cBhvr>
                                      <p:to>
                                        <p:strVal val="visible"/>
                                      </p:to>
                                    </p:set>
                                    <p:animEffect transition="in" filter="wipe(down)">
                                      <p:cBhvr>
                                        <p:cTn id="7"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6858000"/>
          </a:xfrm>
          <a:prstGeom prst="rect">
            <a:avLst/>
          </a:prstGeom>
          <a:solidFill>
            <a:srgbClr val="006600">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29699" name="AutoShape 3"/>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IV. Fear in the Pentateuch</a:t>
            </a:r>
          </a:p>
        </p:txBody>
      </p:sp>
      <p:sp>
        <p:nvSpPr>
          <p:cNvPr id="29704" name="Text Box 8"/>
          <p:cNvSpPr txBox="1">
            <a:spLocks noChangeArrowheads="1"/>
          </p:cNvSpPr>
          <p:nvPr/>
        </p:nvSpPr>
        <p:spPr bwMode="auto">
          <a:xfrm>
            <a:off x="1143000" y="1414463"/>
            <a:ext cx="4960938" cy="491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buFontTx/>
              <a:buAutoNum type="arabicPeriod"/>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3200" b="1" u="sng" dirty="0">
                <a:solidFill>
                  <a:srgbClr val="FFFF00"/>
                </a:solidFill>
                <a:effectLst>
                  <a:outerShdw blurRad="38100" dist="38100" dir="2700000" algn="tl">
                    <a:srgbClr val="000000">
                      <a:alpha val="43137"/>
                    </a:srgbClr>
                  </a:outerShdw>
                </a:effectLst>
                <a:latin typeface="Times New Roman" pitchFamily="18" charset="0"/>
              </a:rPr>
              <a:t>Do what God Says</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6:2</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2800" b="1" dirty="0" err="1">
                <a:solidFill>
                  <a:schemeClr val="bg1"/>
                </a:solidFill>
                <a:effectLst>
                  <a:outerShdw blurRad="38100" dist="38100" dir="2700000" algn="tl">
                    <a:srgbClr val="000000">
                      <a:alpha val="43137"/>
                    </a:srgbClr>
                  </a:outerShdw>
                </a:effectLst>
                <a:latin typeface="Times New Roman" pitchFamily="18" charset="0"/>
              </a:rPr>
              <a:t>Deut</a:t>
            </a:r>
            <a:r>
              <a:rPr lang="en-US" sz="2800" b="1" dirty="0">
                <a:solidFill>
                  <a:schemeClr val="bg1"/>
                </a:solidFill>
                <a:effectLst>
                  <a:outerShdw blurRad="38100" dist="38100" dir="2700000" algn="tl">
                    <a:srgbClr val="000000">
                      <a:alpha val="43137"/>
                    </a:srgbClr>
                  </a:outerShdw>
                </a:effectLst>
                <a:latin typeface="Times New Roman" pitchFamily="18" charset="0"/>
              </a:rPr>
              <a:t> 8:6</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13:4</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17:19</a:t>
            </a:r>
          </a:p>
          <a:p>
            <a:pPr lvl="1"/>
            <a:endParaRPr lang="en-US" sz="2800" b="1" dirty="0">
              <a:solidFill>
                <a:schemeClr val="bg1"/>
              </a:solidFill>
              <a:effectLst>
                <a:outerShdw blurRad="38100" dist="38100" dir="2700000" algn="tl">
                  <a:srgbClr val="000000">
                    <a:alpha val="43137"/>
                  </a:srgbClr>
                </a:outerShdw>
              </a:effectLst>
              <a:latin typeface="Times New Roman" pitchFamily="18" charset="0"/>
            </a:endParaRPr>
          </a:p>
          <a:p>
            <a:pPr>
              <a:buFontTx/>
              <a:buAutoNum type="arabicPeriod"/>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3200" b="1" u="sng" dirty="0">
                <a:solidFill>
                  <a:srgbClr val="FFFF00"/>
                </a:solidFill>
                <a:effectLst>
                  <a:outerShdw blurRad="38100" dist="38100" dir="2700000" algn="tl">
                    <a:srgbClr val="000000">
                      <a:alpha val="43137"/>
                    </a:srgbClr>
                  </a:outerShdw>
                </a:effectLst>
                <a:latin typeface="Times New Roman" pitchFamily="18" charset="0"/>
              </a:rPr>
              <a:t>Be Dedicated &amp; Devoted</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10:12, 20</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17:19</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31:12</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Deut. 28:58</a:t>
            </a: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04">
                                            <p:txEl>
                                              <p:pRg st="1" end="1"/>
                                            </p:txEl>
                                          </p:spTgt>
                                        </p:tgtEl>
                                        <p:attrNameLst>
                                          <p:attrName>style.visibility</p:attrName>
                                        </p:attrNameLst>
                                      </p:cBhvr>
                                      <p:to>
                                        <p:strVal val="visible"/>
                                      </p:to>
                                    </p:set>
                                    <p:anim calcmode="lin" valueType="num">
                                      <p:cBhvr additive="base">
                                        <p:cTn id="7" dur="500" fill="hold"/>
                                        <p:tgtEl>
                                          <p:spTgt spid="2970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0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04">
                                            <p:txEl>
                                              <p:pRg st="2" end="2"/>
                                            </p:txEl>
                                          </p:spTgt>
                                        </p:tgtEl>
                                        <p:attrNameLst>
                                          <p:attrName>style.visibility</p:attrName>
                                        </p:attrNameLst>
                                      </p:cBhvr>
                                      <p:to>
                                        <p:strVal val="visible"/>
                                      </p:to>
                                    </p:set>
                                    <p:anim calcmode="lin" valueType="num">
                                      <p:cBhvr additive="base">
                                        <p:cTn id="13" dur="500" fill="hold"/>
                                        <p:tgtEl>
                                          <p:spTgt spid="29704">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0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04">
                                            <p:txEl>
                                              <p:pRg st="3" end="3"/>
                                            </p:txEl>
                                          </p:spTgt>
                                        </p:tgtEl>
                                        <p:attrNameLst>
                                          <p:attrName>style.visibility</p:attrName>
                                        </p:attrNameLst>
                                      </p:cBhvr>
                                      <p:to>
                                        <p:strVal val="visible"/>
                                      </p:to>
                                    </p:set>
                                    <p:anim calcmode="lin" valueType="num">
                                      <p:cBhvr additive="base">
                                        <p:cTn id="19" dur="500" fill="hold"/>
                                        <p:tgtEl>
                                          <p:spTgt spid="2970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0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04">
                                            <p:txEl>
                                              <p:pRg st="4" end="4"/>
                                            </p:txEl>
                                          </p:spTgt>
                                        </p:tgtEl>
                                        <p:attrNameLst>
                                          <p:attrName>style.visibility</p:attrName>
                                        </p:attrNameLst>
                                      </p:cBhvr>
                                      <p:to>
                                        <p:strVal val="visible"/>
                                      </p:to>
                                    </p:set>
                                    <p:anim calcmode="lin" valueType="num">
                                      <p:cBhvr additive="base">
                                        <p:cTn id="25" dur="500" fill="hold"/>
                                        <p:tgtEl>
                                          <p:spTgt spid="2970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0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04">
                                            <p:txEl>
                                              <p:pRg st="6" end="6"/>
                                            </p:txEl>
                                          </p:spTgt>
                                        </p:tgtEl>
                                        <p:attrNameLst>
                                          <p:attrName>style.visibility</p:attrName>
                                        </p:attrNameLst>
                                      </p:cBhvr>
                                      <p:to>
                                        <p:strVal val="visible"/>
                                      </p:to>
                                    </p:set>
                                    <p:anim calcmode="lin" valueType="num">
                                      <p:cBhvr additive="base">
                                        <p:cTn id="31" dur="500" fill="hold"/>
                                        <p:tgtEl>
                                          <p:spTgt spid="2970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04">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04">
                                            <p:txEl>
                                              <p:pRg st="7" end="7"/>
                                            </p:txEl>
                                          </p:spTgt>
                                        </p:tgtEl>
                                        <p:attrNameLst>
                                          <p:attrName>style.visibility</p:attrName>
                                        </p:attrNameLst>
                                      </p:cBhvr>
                                      <p:to>
                                        <p:strVal val="visible"/>
                                      </p:to>
                                    </p:set>
                                    <p:anim calcmode="lin" valueType="num">
                                      <p:cBhvr additive="base">
                                        <p:cTn id="37" dur="500" fill="hold"/>
                                        <p:tgtEl>
                                          <p:spTgt spid="29704">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04">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04">
                                            <p:txEl>
                                              <p:pRg st="8" end="8"/>
                                            </p:txEl>
                                          </p:spTgt>
                                        </p:tgtEl>
                                        <p:attrNameLst>
                                          <p:attrName>style.visibility</p:attrName>
                                        </p:attrNameLst>
                                      </p:cBhvr>
                                      <p:to>
                                        <p:strVal val="visible"/>
                                      </p:to>
                                    </p:set>
                                    <p:anim calcmode="lin" valueType="num">
                                      <p:cBhvr additive="base">
                                        <p:cTn id="43" dur="500" fill="hold"/>
                                        <p:tgtEl>
                                          <p:spTgt spid="29704">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04">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04">
                                            <p:txEl>
                                              <p:pRg st="9" end="9"/>
                                            </p:txEl>
                                          </p:spTgt>
                                        </p:tgtEl>
                                        <p:attrNameLst>
                                          <p:attrName>style.visibility</p:attrName>
                                        </p:attrNameLst>
                                      </p:cBhvr>
                                      <p:to>
                                        <p:strVal val="visible"/>
                                      </p:to>
                                    </p:set>
                                    <p:anim calcmode="lin" valueType="num">
                                      <p:cBhvr additive="base">
                                        <p:cTn id="49" dur="500" fill="hold"/>
                                        <p:tgtEl>
                                          <p:spTgt spid="29704">
                                            <p:txEl>
                                              <p:pRg st="9" end="9"/>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704">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704">
                                            <p:txEl>
                                              <p:pRg st="10" end="10"/>
                                            </p:txEl>
                                          </p:spTgt>
                                        </p:tgtEl>
                                        <p:attrNameLst>
                                          <p:attrName>style.visibility</p:attrName>
                                        </p:attrNameLst>
                                      </p:cBhvr>
                                      <p:to>
                                        <p:strVal val="visible"/>
                                      </p:to>
                                    </p:set>
                                    <p:anim calcmode="lin" valueType="num">
                                      <p:cBhvr additive="base">
                                        <p:cTn id="55" dur="500" fill="hold"/>
                                        <p:tgtEl>
                                          <p:spTgt spid="29704">
                                            <p:txEl>
                                              <p:pRg st="10" end="10"/>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704">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4" grpId="0" uiExpand="1"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6858000"/>
          </a:xfrm>
          <a:prstGeom prst="rect">
            <a:avLst/>
          </a:prstGeom>
          <a:solidFill>
            <a:srgbClr val="006600">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30723" name="AutoShape 3"/>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IV. Fear in the Pentateuch</a:t>
            </a:r>
          </a:p>
        </p:txBody>
      </p:sp>
      <p:sp>
        <p:nvSpPr>
          <p:cNvPr id="30724" name="Text Box 4"/>
          <p:cNvSpPr txBox="1">
            <a:spLocks noChangeArrowheads="1"/>
          </p:cNvSpPr>
          <p:nvPr/>
        </p:nvSpPr>
        <p:spPr bwMode="auto">
          <a:xfrm>
            <a:off x="1143000" y="1414463"/>
            <a:ext cx="5943600" cy="3201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buFontTx/>
              <a:buAutoNum type="arabicPeriod" startAt="3"/>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3200" b="1" u="sng" dirty="0">
                <a:solidFill>
                  <a:srgbClr val="FFFF00"/>
                </a:solidFill>
                <a:effectLst>
                  <a:outerShdw blurRad="38100" dist="38100" dir="2700000" algn="tl">
                    <a:srgbClr val="000000">
                      <a:alpha val="43137"/>
                    </a:srgbClr>
                  </a:outerShdw>
                </a:effectLst>
                <a:latin typeface="Times New Roman" pitchFamily="18" charset="0"/>
              </a:rPr>
              <a:t>Hate &amp; Cease Sin</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2800" b="1" dirty="0" err="1">
                <a:solidFill>
                  <a:schemeClr val="bg1"/>
                </a:solidFill>
                <a:effectLst>
                  <a:outerShdw blurRad="38100" dist="38100" dir="2700000" algn="tl">
                    <a:srgbClr val="000000">
                      <a:alpha val="43137"/>
                    </a:srgbClr>
                  </a:outerShdw>
                </a:effectLst>
                <a:latin typeface="Times New Roman" pitchFamily="18" charset="0"/>
              </a:rPr>
              <a:t>Exo</a:t>
            </a:r>
            <a:r>
              <a:rPr lang="en-US" sz="2800" b="1" dirty="0">
                <a:solidFill>
                  <a:schemeClr val="bg1"/>
                </a:solidFill>
                <a:effectLst>
                  <a:outerShdw blurRad="38100" dist="38100" dir="2700000" algn="tl">
                    <a:srgbClr val="000000">
                      <a:alpha val="43137"/>
                    </a:srgbClr>
                  </a:outerShdw>
                </a:effectLst>
                <a:latin typeface="Times New Roman" pitchFamily="18" charset="0"/>
              </a:rPr>
              <a:t>. 20:20</a:t>
            </a:r>
          </a:p>
          <a:p>
            <a:pPr lvl="1"/>
            <a:endParaRPr lang="en-US" sz="2800" b="1" dirty="0">
              <a:solidFill>
                <a:schemeClr val="bg1"/>
              </a:solidFill>
              <a:effectLst>
                <a:outerShdw blurRad="38100" dist="38100" dir="2700000" algn="tl">
                  <a:srgbClr val="000000">
                    <a:alpha val="43137"/>
                  </a:srgbClr>
                </a:outerShdw>
              </a:effectLst>
              <a:latin typeface="Times New Roman" pitchFamily="18" charset="0"/>
            </a:endParaRPr>
          </a:p>
          <a:p>
            <a:pPr>
              <a:buFontTx/>
              <a:buAutoNum type="arabicPeriod" startAt="3"/>
            </a:pPr>
            <a:r>
              <a:rPr lang="en-US" sz="2800" b="1" dirty="0">
                <a:solidFill>
                  <a:schemeClr val="bg1"/>
                </a:solidFill>
                <a:effectLst>
                  <a:outerShdw blurRad="38100" dist="38100" dir="2700000" algn="tl">
                    <a:srgbClr val="000000">
                      <a:alpha val="43137"/>
                    </a:srgbClr>
                  </a:outerShdw>
                </a:effectLst>
                <a:latin typeface="Times New Roman" pitchFamily="18" charset="0"/>
              </a:rPr>
              <a:t>  </a:t>
            </a:r>
            <a:r>
              <a:rPr lang="en-US" sz="3200" b="1" u="sng" dirty="0">
                <a:solidFill>
                  <a:srgbClr val="FFFF00"/>
                </a:solidFill>
                <a:effectLst>
                  <a:outerShdw blurRad="38100" dist="38100" dir="2700000" algn="tl">
                    <a:srgbClr val="000000">
                      <a:alpha val="43137"/>
                    </a:srgbClr>
                  </a:outerShdw>
                </a:effectLst>
                <a:latin typeface="Times New Roman" pitchFamily="18" charset="0"/>
              </a:rPr>
              <a:t>Respect &amp; Treat Others Right</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Gen. 20:11</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Lev. 19:14, 32</a:t>
            </a:r>
          </a:p>
          <a:p>
            <a:pPr lvl="1">
              <a:buFont typeface="Wingdings" pitchFamily="2" charset="2"/>
              <a:buChar char="Ø"/>
            </a:pPr>
            <a:r>
              <a:rPr lang="en-US" sz="2800" b="1" dirty="0">
                <a:solidFill>
                  <a:schemeClr val="bg1"/>
                </a:solidFill>
                <a:effectLst>
                  <a:outerShdw blurRad="38100" dist="38100" dir="2700000" algn="tl">
                    <a:srgbClr val="000000">
                      <a:alpha val="43137"/>
                    </a:srgbClr>
                  </a:outerShdw>
                </a:effectLst>
                <a:latin typeface="Times New Roman" pitchFamily="18" charset="0"/>
              </a:rPr>
              <a:t> Lev. 25:17, 36, 43</a:t>
            </a: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4">
                                            <p:txEl>
                                              <p:pRg st="1" end="1"/>
                                            </p:txEl>
                                          </p:spTgt>
                                        </p:tgtEl>
                                        <p:attrNameLst>
                                          <p:attrName>style.visibility</p:attrName>
                                        </p:attrNameLst>
                                      </p:cBhvr>
                                      <p:to>
                                        <p:strVal val="visible"/>
                                      </p:to>
                                    </p:set>
                                    <p:anim calcmode="lin" valueType="num">
                                      <p:cBhvr additive="base">
                                        <p:cTn id="7" dur="500" fill="hold"/>
                                        <p:tgtEl>
                                          <p:spTgt spid="3072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4">
                                            <p:txEl>
                                              <p:pRg st="3" end="3"/>
                                            </p:txEl>
                                          </p:spTgt>
                                        </p:tgtEl>
                                        <p:attrNameLst>
                                          <p:attrName>style.visibility</p:attrName>
                                        </p:attrNameLst>
                                      </p:cBhvr>
                                      <p:to>
                                        <p:strVal val="visible"/>
                                      </p:to>
                                    </p:set>
                                    <p:anim calcmode="lin" valueType="num">
                                      <p:cBhvr additive="base">
                                        <p:cTn id="13" dur="500" fill="hold"/>
                                        <p:tgtEl>
                                          <p:spTgt spid="30724">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4">
                                            <p:txEl>
                                              <p:pRg st="4" end="4"/>
                                            </p:txEl>
                                          </p:spTgt>
                                        </p:tgtEl>
                                        <p:attrNameLst>
                                          <p:attrName>style.visibility</p:attrName>
                                        </p:attrNameLst>
                                      </p:cBhvr>
                                      <p:to>
                                        <p:strVal val="visible"/>
                                      </p:to>
                                    </p:set>
                                    <p:anim calcmode="lin" valueType="num">
                                      <p:cBhvr additive="base">
                                        <p:cTn id="19" dur="500" fill="hold"/>
                                        <p:tgtEl>
                                          <p:spTgt spid="3072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4">
                                            <p:txEl>
                                              <p:pRg st="5" end="5"/>
                                            </p:txEl>
                                          </p:spTgt>
                                        </p:tgtEl>
                                        <p:attrNameLst>
                                          <p:attrName>style.visibility</p:attrName>
                                        </p:attrNameLst>
                                      </p:cBhvr>
                                      <p:to>
                                        <p:strVal val="visible"/>
                                      </p:to>
                                    </p:set>
                                    <p:anim calcmode="lin" valueType="num">
                                      <p:cBhvr additive="base">
                                        <p:cTn id="25" dur="500" fill="hold"/>
                                        <p:tgtEl>
                                          <p:spTgt spid="30724">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724">
                                            <p:txEl>
                                              <p:pRg st="6" end="6"/>
                                            </p:txEl>
                                          </p:spTgt>
                                        </p:tgtEl>
                                        <p:attrNameLst>
                                          <p:attrName>style.visibility</p:attrName>
                                        </p:attrNameLst>
                                      </p:cBhvr>
                                      <p:to>
                                        <p:strVal val="visible"/>
                                      </p:to>
                                    </p:set>
                                    <p:anim calcmode="lin" valueType="num">
                                      <p:cBhvr additive="base">
                                        <p:cTn id="31" dur="500" fill="hold"/>
                                        <p:tgtEl>
                                          <p:spTgt spid="3072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072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uiExpand="1"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a:latin typeface="Times New Roman" pitchFamily="18" charset="0"/>
              </a:rPr>
              <a:t>What 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a:latin typeface="Times New Roman" pitchFamily="18" charset="0"/>
              </a:rPr>
              <a:t>Purpose in Life </a:t>
            </a:r>
          </a:p>
        </p:txBody>
      </p:sp>
      <p:sp>
        <p:nvSpPr>
          <p:cNvPr id="20485" name="AutoShape 5"/>
          <p:cNvSpPr>
            <a:spLocks noChangeArrowheads="1"/>
          </p:cNvSpPr>
          <p:nvPr/>
        </p:nvSpPr>
        <p:spPr bwMode="auto">
          <a:xfrm>
            <a:off x="533400" y="38481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3"/>
            </a:pPr>
            <a:r>
              <a:rPr lang="en-US" sz="2800" b="1" dirty="0">
                <a:latin typeface="Times New Roman" pitchFamily="18" charset="0"/>
              </a:rPr>
              <a:t>Examples of Those Who Feared </a:t>
            </a:r>
          </a:p>
        </p:txBody>
      </p:sp>
      <p:sp>
        <p:nvSpPr>
          <p:cNvPr id="20486" name="AutoShape 6"/>
          <p:cNvSpPr>
            <a:spLocks noChangeArrowheads="1"/>
          </p:cNvSpPr>
          <p:nvPr/>
        </p:nvSpPr>
        <p:spPr bwMode="auto">
          <a:xfrm>
            <a:off x="533400" y="48196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4"/>
            </a:pPr>
            <a:r>
              <a:rPr lang="en-US" sz="2800" b="1" dirty="0">
                <a:latin typeface="Times New Roman" pitchFamily="18" charset="0"/>
              </a:rPr>
              <a:t>Fear in the Pentateuch </a:t>
            </a:r>
            <a:endParaRPr lang="en-US" b="1" dirty="0"/>
          </a:p>
        </p:txBody>
      </p:sp>
      <p:sp>
        <p:nvSpPr>
          <p:cNvPr id="10" name="AutoShape 6"/>
          <p:cNvSpPr>
            <a:spLocks noChangeArrowheads="1"/>
          </p:cNvSpPr>
          <p:nvPr/>
        </p:nvSpPr>
        <p:spPr bwMode="auto">
          <a:xfrm>
            <a:off x="533400" y="57912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5"/>
            </a:pPr>
            <a:r>
              <a:rPr lang="en-US" sz="2800" b="1" dirty="0">
                <a:latin typeface="Times New Roman" pitchFamily="18" charset="0"/>
              </a:rPr>
              <a:t>Fear in the Book of Nehemiah </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0" y="2590800"/>
            <a:ext cx="9144000" cy="1295400"/>
          </a:xfrm>
          <a:prstGeom prst="rect">
            <a:avLst/>
          </a:prstGeom>
          <a:solidFill>
            <a:srgbClr val="000000">
              <a:alpha val="75999"/>
            </a:srgb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6600" b="1">
                <a:solidFill>
                  <a:schemeClr val="bg1"/>
                </a:solidFill>
                <a:latin typeface="Times New Roman" pitchFamily="18" charset="0"/>
              </a:rPr>
              <a:t>The Fear of God</a:t>
            </a:r>
          </a:p>
        </p:txBody>
      </p:sp>
      <p:sp>
        <p:nvSpPr>
          <p:cNvPr id="14341" name="Text Box 5"/>
          <p:cNvSpPr txBox="1">
            <a:spLocks noChangeArrowheads="1"/>
          </p:cNvSpPr>
          <p:nvPr/>
        </p:nvSpPr>
        <p:spPr bwMode="auto">
          <a:xfrm>
            <a:off x="533400" y="457200"/>
            <a:ext cx="8077200" cy="466725"/>
          </a:xfrm>
          <a:prstGeom prst="rect">
            <a:avLst/>
          </a:prstGeom>
          <a:solidFill>
            <a:schemeClr val="bg1"/>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a:r>
              <a:rPr lang="en-US" sz="2400" b="1" i="1"/>
              <a:t>One of the most impressive subjects in all the Bible</a:t>
            </a:r>
          </a:p>
        </p:txBody>
      </p:sp>
      <p:sp>
        <p:nvSpPr>
          <p:cNvPr id="14342" name="Text Box 6"/>
          <p:cNvSpPr txBox="1">
            <a:spLocks noChangeArrowheads="1"/>
          </p:cNvSpPr>
          <p:nvPr/>
        </p:nvSpPr>
        <p:spPr bwMode="auto">
          <a:xfrm>
            <a:off x="533400" y="1447800"/>
            <a:ext cx="8077200" cy="466725"/>
          </a:xfrm>
          <a:prstGeom prst="rect">
            <a:avLst/>
          </a:prstGeom>
          <a:solidFill>
            <a:schemeClr val="bg1"/>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a:r>
              <a:rPr lang="en-US" sz="2400" b="1" i="1"/>
              <a:t>Most people don’t understand what fear means</a:t>
            </a:r>
          </a:p>
        </p:txBody>
      </p:sp>
      <p:sp>
        <p:nvSpPr>
          <p:cNvPr id="14343" name="Text Box 7"/>
          <p:cNvSpPr txBox="1">
            <a:spLocks noChangeArrowheads="1"/>
          </p:cNvSpPr>
          <p:nvPr/>
        </p:nvSpPr>
        <p:spPr bwMode="auto">
          <a:xfrm>
            <a:off x="533400" y="4343400"/>
            <a:ext cx="8077200" cy="466725"/>
          </a:xfrm>
          <a:prstGeom prst="rect">
            <a:avLst/>
          </a:prstGeom>
          <a:solidFill>
            <a:schemeClr val="bg1"/>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a:r>
              <a:rPr lang="en-US" sz="2400" b="1" i="1"/>
              <a:t>Not all “Christians” fear God</a:t>
            </a:r>
          </a:p>
        </p:txBody>
      </p:sp>
      <p:sp>
        <p:nvSpPr>
          <p:cNvPr id="14344" name="Text Box 8"/>
          <p:cNvSpPr txBox="1">
            <a:spLocks noChangeArrowheads="1"/>
          </p:cNvSpPr>
          <p:nvPr/>
        </p:nvSpPr>
        <p:spPr bwMode="auto">
          <a:xfrm>
            <a:off x="533400" y="5248275"/>
            <a:ext cx="8077200" cy="466725"/>
          </a:xfrm>
          <a:prstGeom prst="rect">
            <a:avLst/>
          </a:prstGeom>
          <a:solidFill>
            <a:schemeClr val="bg1"/>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a:r>
              <a:rPr lang="en-US" sz="2400" b="1" i="1"/>
              <a:t>People do not live right because they do not fear</a:t>
            </a: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341"/>
                                        </p:tgtEl>
                                        <p:attrNameLst>
                                          <p:attrName>style.visibility</p:attrName>
                                        </p:attrNameLst>
                                      </p:cBhvr>
                                      <p:to>
                                        <p:strVal val="visible"/>
                                      </p:to>
                                    </p:set>
                                    <p:anim calcmode="lin" valueType="num">
                                      <p:cBhvr>
                                        <p:cTn id="7" dur="1000" fill="hold"/>
                                        <p:tgtEl>
                                          <p:spTgt spid="14341"/>
                                        </p:tgtEl>
                                        <p:attrNameLst>
                                          <p:attrName>ppt_w</p:attrName>
                                        </p:attrNameLst>
                                      </p:cBhvr>
                                      <p:tavLst>
                                        <p:tav tm="0">
                                          <p:val>
                                            <p:strVal val="#ppt_w*0.70"/>
                                          </p:val>
                                        </p:tav>
                                        <p:tav tm="100000">
                                          <p:val>
                                            <p:strVal val="#ppt_w"/>
                                          </p:val>
                                        </p:tav>
                                      </p:tavLst>
                                    </p:anim>
                                    <p:anim calcmode="lin" valueType="num">
                                      <p:cBhvr>
                                        <p:cTn id="8" dur="1000" fill="hold"/>
                                        <p:tgtEl>
                                          <p:spTgt spid="14341"/>
                                        </p:tgtEl>
                                        <p:attrNameLst>
                                          <p:attrName>ppt_h</p:attrName>
                                        </p:attrNameLst>
                                      </p:cBhvr>
                                      <p:tavLst>
                                        <p:tav tm="0">
                                          <p:val>
                                            <p:strVal val="#ppt_h"/>
                                          </p:val>
                                        </p:tav>
                                        <p:tav tm="100000">
                                          <p:val>
                                            <p:strVal val="#ppt_h"/>
                                          </p:val>
                                        </p:tav>
                                      </p:tavLst>
                                    </p:anim>
                                    <p:animEffect transition="in" filter="fade">
                                      <p:cBhvr>
                                        <p:cTn id="9" dur="1000"/>
                                        <p:tgtEl>
                                          <p:spTgt spid="1434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4342"/>
                                        </p:tgtEl>
                                        <p:attrNameLst>
                                          <p:attrName>style.visibility</p:attrName>
                                        </p:attrNameLst>
                                      </p:cBhvr>
                                      <p:to>
                                        <p:strVal val="visible"/>
                                      </p:to>
                                    </p:set>
                                    <p:anim calcmode="lin" valueType="num">
                                      <p:cBhvr>
                                        <p:cTn id="14" dur="1000" fill="hold"/>
                                        <p:tgtEl>
                                          <p:spTgt spid="14342"/>
                                        </p:tgtEl>
                                        <p:attrNameLst>
                                          <p:attrName>ppt_w</p:attrName>
                                        </p:attrNameLst>
                                      </p:cBhvr>
                                      <p:tavLst>
                                        <p:tav tm="0">
                                          <p:val>
                                            <p:strVal val="#ppt_w*0.70"/>
                                          </p:val>
                                        </p:tav>
                                        <p:tav tm="100000">
                                          <p:val>
                                            <p:strVal val="#ppt_w"/>
                                          </p:val>
                                        </p:tav>
                                      </p:tavLst>
                                    </p:anim>
                                    <p:anim calcmode="lin" valueType="num">
                                      <p:cBhvr>
                                        <p:cTn id="15" dur="1000" fill="hold"/>
                                        <p:tgtEl>
                                          <p:spTgt spid="14342"/>
                                        </p:tgtEl>
                                        <p:attrNameLst>
                                          <p:attrName>ppt_h</p:attrName>
                                        </p:attrNameLst>
                                      </p:cBhvr>
                                      <p:tavLst>
                                        <p:tav tm="0">
                                          <p:val>
                                            <p:strVal val="#ppt_h"/>
                                          </p:val>
                                        </p:tav>
                                        <p:tav tm="100000">
                                          <p:val>
                                            <p:strVal val="#ppt_h"/>
                                          </p:val>
                                        </p:tav>
                                      </p:tavLst>
                                    </p:anim>
                                    <p:animEffect transition="in" filter="fade">
                                      <p:cBhvr>
                                        <p:cTn id="16" dur="1000"/>
                                        <p:tgtEl>
                                          <p:spTgt spid="1434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343"/>
                                        </p:tgtEl>
                                        <p:attrNameLst>
                                          <p:attrName>style.visibility</p:attrName>
                                        </p:attrNameLst>
                                      </p:cBhvr>
                                      <p:to>
                                        <p:strVal val="visible"/>
                                      </p:to>
                                    </p:set>
                                    <p:anim calcmode="lin" valueType="num">
                                      <p:cBhvr>
                                        <p:cTn id="21" dur="1000" fill="hold"/>
                                        <p:tgtEl>
                                          <p:spTgt spid="14343"/>
                                        </p:tgtEl>
                                        <p:attrNameLst>
                                          <p:attrName>ppt_w</p:attrName>
                                        </p:attrNameLst>
                                      </p:cBhvr>
                                      <p:tavLst>
                                        <p:tav tm="0">
                                          <p:val>
                                            <p:strVal val="#ppt_w*0.70"/>
                                          </p:val>
                                        </p:tav>
                                        <p:tav tm="100000">
                                          <p:val>
                                            <p:strVal val="#ppt_w"/>
                                          </p:val>
                                        </p:tav>
                                      </p:tavLst>
                                    </p:anim>
                                    <p:anim calcmode="lin" valueType="num">
                                      <p:cBhvr>
                                        <p:cTn id="22" dur="1000" fill="hold"/>
                                        <p:tgtEl>
                                          <p:spTgt spid="14343"/>
                                        </p:tgtEl>
                                        <p:attrNameLst>
                                          <p:attrName>ppt_h</p:attrName>
                                        </p:attrNameLst>
                                      </p:cBhvr>
                                      <p:tavLst>
                                        <p:tav tm="0">
                                          <p:val>
                                            <p:strVal val="#ppt_h"/>
                                          </p:val>
                                        </p:tav>
                                        <p:tav tm="100000">
                                          <p:val>
                                            <p:strVal val="#ppt_h"/>
                                          </p:val>
                                        </p:tav>
                                      </p:tavLst>
                                    </p:anim>
                                    <p:animEffect transition="in" filter="fade">
                                      <p:cBhvr>
                                        <p:cTn id="23" dur="1000"/>
                                        <p:tgtEl>
                                          <p:spTgt spid="1434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4344"/>
                                        </p:tgtEl>
                                        <p:attrNameLst>
                                          <p:attrName>style.visibility</p:attrName>
                                        </p:attrNameLst>
                                      </p:cBhvr>
                                      <p:to>
                                        <p:strVal val="visible"/>
                                      </p:to>
                                    </p:set>
                                    <p:anim calcmode="lin" valueType="num">
                                      <p:cBhvr>
                                        <p:cTn id="28" dur="1000" fill="hold"/>
                                        <p:tgtEl>
                                          <p:spTgt spid="14344"/>
                                        </p:tgtEl>
                                        <p:attrNameLst>
                                          <p:attrName>ppt_w</p:attrName>
                                        </p:attrNameLst>
                                      </p:cBhvr>
                                      <p:tavLst>
                                        <p:tav tm="0">
                                          <p:val>
                                            <p:strVal val="#ppt_w*0.70"/>
                                          </p:val>
                                        </p:tav>
                                        <p:tav tm="100000">
                                          <p:val>
                                            <p:strVal val="#ppt_w"/>
                                          </p:val>
                                        </p:tav>
                                      </p:tavLst>
                                    </p:anim>
                                    <p:anim calcmode="lin" valueType="num">
                                      <p:cBhvr>
                                        <p:cTn id="29" dur="1000" fill="hold"/>
                                        <p:tgtEl>
                                          <p:spTgt spid="14344"/>
                                        </p:tgtEl>
                                        <p:attrNameLst>
                                          <p:attrName>ppt_h</p:attrName>
                                        </p:attrNameLst>
                                      </p:cBhvr>
                                      <p:tavLst>
                                        <p:tav tm="0">
                                          <p:val>
                                            <p:strVal val="#ppt_h"/>
                                          </p:val>
                                        </p:tav>
                                        <p:tav tm="100000">
                                          <p:val>
                                            <p:strVal val="#ppt_h"/>
                                          </p:val>
                                        </p:tav>
                                      </p:tavLst>
                                    </p:anim>
                                    <p:animEffect transition="in" filter="fade">
                                      <p:cBhvr>
                                        <p:cTn id="30" dur="10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2" grpId="0" animBg="1"/>
      <p:bldP spid="14343" grpId="0" animBg="1"/>
      <p:bldP spid="1434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0" y="0"/>
            <a:ext cx="9144000" cy="6858000"/>
          </a:xfrm>
          <a:prstGeom prst="rect">
            <a:avLst/>
          </a:prstGeom>
          <a:solidFill>
            <a:srgbClr val="0000FF">
              <a:alpha val="75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p>
        </p:txBody>
      </p:sp>
      <p:sp>
        <p:nvSpPr>
          <p:cNvPr id="37895" name="Text Box 7"/>
          <p:cNvSpPr txBox="1">
            <a:spLocks noChangeArrowheads="1"/>
          </p:cNvSpPr>
          <p:nvPr/>
        </p:nvSpPr>
        <p:spPr bwMode="auto">
          <a:xfrm>
            <a:off x="533400" y="914400"/>
            <a:ext cx="792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200" b="1" dirty="0">
                <a:solidFill>
                  <a:schemeClr val="bg1"/>
                </a:solidFill>
                <a:latin typeface="Times New Roman" pitchFamily="18" charset="0"/>
              </a:rPr>
              <a:t>“…desire to fear you name…” (1:11)</a:t>
            </a:r>
          </a:p>
        </p:txBody>
      </p:sp>
      <p:sp>
        <p:nvSpPr>
          <p:cNvPr id="37898" name="Text Box 10"/>
          <p:cNvSpPr txBox="1">
            <a:spLocks noChangeArrowheads="1"/>
          </p:cNvSpPr>
          <p:nvPr/>
        </p:nvSpPr>
        <p:spPr bwMode="auto">
          <a:xfrm>
            <a:off x="685800" y="1828800"/>
            <a:ext cx="80772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Bef>
                <a:spcPct val="50000"/>
              </a:spcBef>
              <a:buFontTx/>
              <a:buAutoNum type="arabicPeriod"/>
            </a:pPr>
            <a:r>
              <a:rPr lang="en-US" sz="2800" b="1" u="sng" dirty="0">
                <a:solidFill>
                  <a:srgbClr val="FFFF00"/>
                </a:solidFill>
                <a:effectLst>
                  <a:outerShdw blurRad="38100" dist="38100" dir="2700000" algn="tl">
                    <a:srgbClr val="000000">
                      <a:alpha val="43137"/>
                    </a:srgbClr>
                  </a:outerShdw>
                </a:effectLst>
                <a:latin typeface="Times New Roman" pitchFamily="18" charset="0"/>
              </a:rPr>
              <a:t>Concerned about things of God</a:t>
            </a:r>
            <a:r>
              <a:rPr lang="en-US" sz="2800" b="1" dirty="0">
                <a:solidFill>
                  <a:srgbClr val="FFFF00"/>
                </a:solidFill>
                <a:effectLst>
                  <a:outerShdw blurRad="38100" dist="38100" dir="2700000" algn="tl">
                    <a:srgbClr val="000000">
                      <a:alpha val="43137"/>
                    </a:srgbClr>
                  </a:outerShdw>
                </a:effectLst>
                <a:latin typeface="Times New Roman" pitchFamily="18" charset="0"/>
              </a:rPr>
              <a:t> (1:4)</a:t>
            </a:r>
          </a:p>
          <a:p>
            <a:pPr>
              <a:spcBef>
                <a:spcPct val="50000"/>
              </a:spcBef>
              <a:buFontTx/>
              <a:buAutoNum type="arabicPeriod"/>
            </a:pPr>
            <a:r>
              <a:rPr lang="en-US" sz="2800" b="1" u="sng" dirty="0">
                <a:solidFill>
                  <a:srgbClr val="FFFF00"/>
                </a:solidFill>
                <a:effectLst>
                  <a:outerShdw blurRad="38100" dist="38100" dir="2700000" algn="tl">
                    <a:srgbClr val="000000">
                      <a:alpha val="43137"/>
                    </a:srgbClr>
                  </a:outerShdw>
                </a:effectLst>
                <a:latin typeface="Times New Roman" pitchFamily="18" charset="0"/>
              </a:rPr>
              <a:t>View God as great &amp; awesome</a:t>
            </a:r>
            <a:r>
              <a:rPr lang="en-US" sz="2800" b="1" dirty="0">
                <a:solidFill>
                  <a:srgbClr val="FFFF00"/>
                </a:solidFill>
                <a:effectLst>
                  <a:outerShdw blurRad="38100" dist="38100" dir="2700000" algn="tl">
                    <a:srgbClr val="000000">
                      <a:alpha val="43137"/>
                    </a:srgbClr>
                  </a:outerShdw>
                </a:effectLst>
                <a:latin typeface="Times New Roman" pitchFamily="18" charset="0"/>
              </a:rPr>
              <a:t> (1:5)</a:t>
            </a:r>
          </a:p>
          <a:p>
            <a:pPr>
              <a:spcBef>
                <a:spcPct val="50000"/>
              </a:spcBef>
              <a:buFontTx/>
              <a:buAutoNum type="arabicPeriod"/>
            </a:pPr>
            <a:r>
              <a:rPr lang="en-US" sz="2800" b="1" dirty="0">
                <a:solidFill>
                  <a:srgbClr val="FFFF00"/>
                </a:solidFill>
                <a:effectLst>
                  <a:outerShdw blurRad="38100" dist="38100" dir="2700000" algn="tl">
                    <a:srgbClr val="000000">
                      <a:alpha val="43137"/>
                    </a:srgbClr>
                  </a:outerShdw>
                </a:effectLst>
                <a:latin typeface="Times New Roman" pitchFamily="18" charset="0"/>
              </a:rPr>
              <a:t> </a:t>
            </a:r>
            <a:r>
              <a:rPr lang="en-US" sz="2800" b="1" u="sng" dirty="0">
                <a:solidFill>
                  <a:srgbClr val="FFFF00"/>
                </a:solidFill>
                <a:effectLst>
                  <a:outerShdw blurRad="38100" dist="38100" dir="2700000" algn="tl">
                    <a:srgbClr val="000000">
                      <a:alpha val="43137"/>
                    </a:srgbClr>
                  </a:outerShdw>
                </a:effectLst>
                <a:latin typeface="Times New Roman" pitchFamily="18" charset="0"/>
              </a:rPr>
              <a:t>See a need and act upon it</a:t>
            </a:r>
            <a:r>
              <a:rPr lang="en-US" sz="2800" b="1" dirty="0">
                <a:solidFill>
                  <a:srgbClr val="FFFF00"/>
                </a:solidFill>
                <a:effectLst>
                  <a:outerShdw blurRad="38100" dist="38100" dir="2700000" algn="tl">
                    <a:srgbClr val="000000">
                      <a:alpha val="43137"/>
                    </a:srgbClr>
                  </a:outerShdw>
                </a:effectLst>
                <a:latin typeface="Times New Roman" pitchFamily="18" charset="0"/>
              </a:rPr>
              <a:t> (2:1-10)</a:t>
            </a:r>
          </a:p>
          <a:p>
            <a:pPr>
              <a:spcBef>
                <a:spcPct val="50000"/>
              </a:spcBef>
              <a:buFontTx/>
              <a:buAutoNum type="arabicPeriod"/>
            </a:pPr>
            <a:r>
              <a:rPr lang="en-US" sz="2800" b="1" u="sng" dirty="0">
                <a:solidFill>
                  <a:srgbClr val="FFFF00"/>
                </a:solidFill>
                <a:effectLst>
                  <a:outerShdw blurRad="38100" dist="38100" dir="2700000" algn="tl">
                    <a:srgbClr val="000000">
                      <a:alpha val="43137"/>
                    </a:srgbClr>
                  </a:outerShdw>
                </a:effectLst>
                <a:latin typeface="Times New Roman" pitchFamily="18" charset="0"/>
              </a:rPr>
              <a:t>Diligently work</a:t>
            </a:r>
            <a:r>
              <a:rPr lang="en-US" sz="2800" b="1" dirty="0">
                <a:solidFill>
                  <a:srgbClr val="FFFF00"/>
                </a:solidFill>
                <a:effectLst>
                  <a:outerShdw blurRad="38100" dist="38100" dir="2700000" algn="tl">
                    <a:srgbClr val="000000">
                      <a:alpha val="43137"/>
                    </a:srgbClr>
                  </a:outerShdw>
                </a:effectLst>
                <a:latin typeface="Times New Roman" pitchFamily="18" charset="0"/>
              </a:rPr>
              <a:t> (3:20; cf. v. 5)</a:t>
            </a:r>
          </a:p>
          <a:p>
            <a:pPr marL="514350" indent="-514350">
              <a:spcBef>
                <a:spcPct val="50000"/>
              </a:spcBef>
              <a:buFont typeface="+mj-lt"/>
              <a:buAutoNum type="arabicPeriod" startAt="5"/>
            </a:pPr>
            <a:r>
              <a:rPr lang="en-US" sz="2800" b="1" u="sng" dirty="0">
                <a:solidFill>
                  <a:srgbClr val="FFFF00"/>
                </a:solidFill>
                <a:latin typeface="Times New Roman" pitchFamily="18" charset="0"/>
              </a:rPr>
              <a:t>Work long and hard for the Lord’s cause</a:t>
            </a:r>
            <a:r>
              <a:rPr lang="en-US" sz="2800" b="1" dirty="0">
                <a:solidFill>
                  <a:srgbClr val="FFFF00"/>
                </a:solidFill>
                <a:latin typeface="Times New Roman" pitchFamily="18" charset="0"/>
              </a:rPr>
              <a:t> (4:21)</a:t>
            </a:r>
          </a:p>
          <a:p>
            <a:pPr>
              <a:spcBef>
                <a:spcPct val="50000"/>
              </a:spcBef>
              <a:buFontTx/>
              <a:buAutoNum type="arabicPeriod" startAt="5"/>
            </a:pPr>
            <a:r>
              <a:rPr lang="en-US" sz="2800" b="1" u="sng" dirty="0">
                <a:solidFill>
                  <a:srgbClr val="FFFF00"/>
                </a:solidFill>
                <a:latin typeface="Times New Roman" pitchFamily="18" charset="0"/>
              </a:rPr>
              <a:t>Treat one another right</a:t>
            </a:r>
            <a:r>
              <a:rPr lang="en-US" sz="2800" b="1" dirty="0">
                <a:solidFill>
                  <a:srgbClr val="FFFF00"/>
                </a:solidFill>
                <a:latin typeface="Times New Roman" pitchFamily="18" charset="0"/>
              </a:rPr>
              <a:t> (5:9)</a:t>
            </a:r>
          </a:p>
          <a:p>
            <a:pPr>
              <a:spcBef>
                <a:spcPct val="50000"/>
              </a:spcBef>
              <a:buFontTx/>
              <a:buAutoNum type="arabicPeriod" startAt="5"/>
            </a:pPr>
            <a:r>
              <a:rPr lang="en-US" sz="2800" b="1" u="sng" dirty="0">
                <a:solidFill>
                  <a:srgbClr val="FFFF00"/>
                </a:solidFill>
                <a:latin typeface="Times New Roman" pitchFamily="18" charset="0"/>
              </a:rPr>
              <a:t>Respect for the word</a:t>
            </a:r>
            <a:r>
              <a:rPr lang="en-US" sz="2800" b="1" dirty="0">
                <a:solidFill>
                  <a:srgbClr val="FFFF00"/>
                </a:solidFill>
                <a:latin typeface="Times New Roman" pitchFamily="18" charset="0"/>
              </a:rPr>
              <a:t> (8)</a:t>
            </a:r>
          </a:p>
        </p:txBody>
      </p:sp>
      <p:sp>
        <p:nvSpPr>
          <p:cNvPr id="6" name="AutoShape 6"/>
          <p:cNvSpPr>
            <a:spLocks noChangeArrowheads="1"/>
          </p:cNvSpPr>
          <p:nvPr/>
        </p:nvSpPr>
        <p:spPr bwMode="auto">
          <a:xfrm>
            <a:off x="4572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5"/>
            </a:pPr>
            <a:r>
              <a:rPr lang="en-US" sz="2800" b="1" dirty="0">
                <a:latin typeface="Times New Roman" pitchFamily="18" charset="0"/>
              </a:rPr>
              <a:t>Fear in the Book of Nehemiah </a:t>
            </a:r>
            <a:endParaRPr lang="en-US" b="1" dirty="0"/>
          </a:p>
        </p:txBody>
      </p:sp>
    </p:spTree>
    <p:extLst>
      <p:ext uri="{BB962C8B-B14F-4D97-AF65-F5344CB8AC3E}">
        <p14:creationId xmlns:p14="http://schemas.microsoft.com/office/powerpoint/2010/main" val="925227226"/>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7898">
                                            <p:txEl>
                                              <p:pRg st="0" end="0"/>
                                            </p:txEl>
                                          </p:spTgt>
                                        </p:tgtEl>
                                        <p:attrNameLst>
                                          <p:attrName>style.visibility</p:attrName>
                                        </p:attrNameLst>
                                      </p:cBhvr>
                                      <p:to>
                                        <p:strVal val="visible"/>
                                      </p:to>
                                    </p:set>
                                    <p:animEffect transition="in" filter="diamond(in)">
                                      <p:cBhvr>
                                        <p:cTn id="7" dur="2000"/>
                                        <p:tgtEl>
                                          <p:spTgt spid="378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7898">
                                            <p:txEl>
                                              <p:pRg st="1" end="1"/>
                                            </p:txEl>
                                          </p:spTgt>
                                        </p:tgtEl>
                                        <p:attrNameLst>
                                          <p:attrName>style.visibility</p:attrName>
                                        </p:attrNameLst>
                                      </p:cBhvr>
                                      <p:to>
                                        <p:strVal val="visible"/>
                                      </p:to>
                                    </p:set>
                                    <p:animEffect transition="in" filter="diamond(in)">
                                      <p:cBhvr>
                                        <p:cTn id="12" dur="2000"/>
                                        <p:tgtEl>
                                          <p:spTgt spid="3789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7898">
                                            <p:txEl>
                                              <p:pRg st="2" end="2"/>
                                            </p:txEl>
                                          </p:spTgt>
                                        </p:tgtEl>
                                        <p:attrNameLst>
                                          <p:attrName>style.visibility</p:attrName>
                                        </p:attrNameLst>
                                      </p:cBhvr>
                                      <p:to>
                                        <p:strVal val="visible"/>
                                      </p:to>
                                    </p:set>
                                    <p:animEffect transition="in" filter="diamond(in)">
                                      <p:cBhvr>
                                        <p:cTn id="17" dur="2000"/>
                                        <p:tgtEl>
                                          <p:spTgt spid="3789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7898">
                                            <p:txEl>
                                              <p:pRg st="3" end="3"/>
                                            </p:txEl>
                                          </p:spTgt>
                                        </p:tgtEl>
                                        <p:attrNameLst>
                                          <p:attrName>style.visibility</p:attrName>
                                        </p:attrNameLst>
                                      </p:cBhvr>
                                      <p:to>
                                        <p:strVal val="visible"/>
                                      </p:to>
                                    </p:set>
                                    <p:animEffect transition="in" filter="diamond(in)">
                                      <p:cBhvr>
                                        <p:cTn id="22" dur="2000"/>
                                        <p:tgtEl>
                                          <p:spTgt spid="378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7898">
                                            <p:txEl>
                                              <p:pRg st="4" end="4"/>
                                            </p:txEl>
                                          </p:spTgt>
                                        </p:tgtEl>
                                        <p:attrNameLst>
                                          <p:attrName>style.visibility</p:attrName>
                                        </p:attrNameLst>
                                      </p:cBhvr>
                                      <p:to>
                                        <p:strVal val="visible"/>
                                      </p:to>
                                    </p:set>
                                    <p:animEffect transition="in" filter="diamond(in)">
                                      <p:cBhvr>
                                        <p:cTn id="27" dur="2000"/>
                                        <p:tgtEl>
                                          <p:spTgt spid="378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7898">
                                            <p:txEl>
                                              <p:pRg st="5" end="5"/>
                                            </p:txEl>
                                          </p:spTgt>
                                        </p:tgtEl>
                                        <p:attrNameLst>
                                          <p:attrName>style.visibility</p:attrName>
                                        </p:attrNameLst>
                                      </p:cBhvr>
                                      <p:to>
                                        <p:strVal val="visible"/>
                                      </p:to>
                                    </p:set>
                                    <p:animEffect transition="in" filter="diamond(in)">
                                      <p:cBhvr>
                                        <p:cTn id="32" dur="2000"/>
                                        <p:tgtEl>
                                          <p:spTgt spid="378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7898">
                                            <p:txEl>
                                              <p:pRg st="6" end="6"/>
                                            </p:txEl>
                                          </p:spTgt>
                                        </p:tgtEl>
                                        <p:attrNameLst>
                                          <p:attrName>style.visibility</p:attrName>
                                        </p:attrNameLst>
                                      </p:cBhvr>
                                      <p:to>
                                        <p:strVal val="visible"/>
                                      </p:to>
                                    </p:set>
                                    <p:animEffect transition="in" filter="diamond(in)">
                                      <p:cBhvr>
                                        <p:cTn id="37" dur="2000"/>
                                        <p:tgtEl>
                                          <p:spTgt spid="3789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solidFill>
            <a:srgbClr val="FFFFFF">
              <a:alpha val="83000"/>
            </a:srgbClr>
          </a:solidFill>
          <a:ln>
            <a:solidFill>
              <a:schemeClr val="tx1"/>
            </a:solidFill>
            <a:miter lim="800000"/>
            <a:headEnd/>
            <a:tailEnd/>
          </a:ln>
        </p:spPr>
        <p:txBody>
          <a:bodyPr/>
          <a:lstStyle/>
          <a:p>
            <a:r>
              <a:rPr lang="en-US" sz="4000" b="1">
                <a:latin typeface="Times New Roman" pitchFamily="18" charset="0"/>
              </a:rPr>
              <a:t>Respect For Word</a:t>
            </a:r>
            <a:br>
              <a:rPr lang="en-US" sz="4000" b="1">
                <a:latin typeface="Times New Roman" pitchFamily="18" charset="0"/>
              </a:rPr>
            </a:br>
            <a:r>
              <a:rPr lang="en-US" sz="3200" b="1" i="1">
                <a:latin typeface="Times New Roman" pitchFamily="18" charset="0"/>
              </a:rPr>
              <a:t>(Neh. 8)</a:t>
            </a:r>
          </a:p>
        </p:txBody>
      </p:sp>
      <p:sp>
        <p:nvSpPr>
          <p:cNvPr id="41987" name="Rectangle 3"/>
          <p:cNvSpPr>
            <a:spLocks noGrp="1" noChangeArrowheads="1"/>
          </p:cNvSpPr>
          <p:nvPr>
            <p:ph type="body" idx="1"/>
          </p:nvPr>
        </p:nvSpPr>
        <p:spPr>
          <a:xfrm>
            <a:off x="304800" y="2286000"/>
            <a:ext cx="8610600" cy="2895600"/>
          </a:xfrm>
          <a:solidFill>
            <a:srgbClr val="FFFFFF"/>
          </a:solidFill>
          <a:ln>
            <a:solidFill>
              <a:srgbClr val="0000FF"/>
            </a:solidFill>
            <a:miter lim="800000"/>
            <a:headEnd/>
            <a:tailEnd/>
          </a:ln>
        </p:spPr>
        <p:txBody>
          <a:bodyPr/>
          <a:lstStyle/>
          <a:p>
            <a:pPr>
              <a:lnSpc>
                <a:spcPct val="90000"/>
              </a:lnSpc>
            </a:pPr>
            <a:r>
              <a:rPr lang="en-US" sz="2400" dirty="0">
                <a:solidFill>
                  <a:srgbClr val="0000FF"/>
                </a:solidFill>
              </a:rPr>
              <a:t>Listened with intent of understanding </a:t>
            </a:r>
            <a:r>
              <a:rPr lang="en-US" sz="2400" dirty="0"/>
              <a:t>(vv. 2,3,7,8)</a:t>
            </a:r>
          </a:p>
          <a:p>
            <a:pPr>
              <a:lnSpc>
                <a:spcPct val="90000"/>
              </a:lnSpc>
            </a:pPr>
            <a:endParaRPr lang="en-US" sz="900" dirty="0"/>
          </a:p>
          <a:p>
            <a:pPr>
              <a:lnSpc>
                <a:spcPct val="90000"/>
              </a:lnSpc>
            </a:pPr>
            <a:r>
              <a:rPr lang="en-US" sz="2400" dirty="0">
                <a:solidFill>
                  <a:srgbClr val="0000FF"/>
                </a:solidFill>
              </a:rPr>
              <a:t>Took time for the hearing of the word </a:t>
            </a:r>
            <a:r>
              <a:rPr lang="en-US" sz="2400" dirty="0"/>
              <a:t>(v. 3; 9:3)</a:t>
            </a:r>
          </a:p>
          <a:p>
            <a:pPr>
              <a:lnSpc>
                <a:spcPct val="90000"/>
              </a:lnSpc>
            </a:pPr>
            <a:endParaRPr lang="en-US" sz="900" dirty="0"/>
          </a:p>
          <a:p>
            <a:pPr>
              <a:lnSpc>
                <a:spcPct val="90000"/>
              </a:lnSpc>
            </a:pPr>
            <a:r>
              <a:rPr lang="en-US" sz="2400" dirty="0">
                <a:solidFill>
                  <a:srgbClr val="0000FF"/>
                </a:solidFill>
              </a:rPr>
              <a:t>Stood at opening of book </a:t>
            </a:r>
            <a:r>
              <a:rPr lang="en-US" sz="2400" dirty="0"/>
              <a:t>(v. 5)</a:t>
            </a:r>
          </a:p>
          <a:p>
            <a:pPr>
              <a:lnSpc>
                <a:spcPct val="90000"/>
              </a:lnSpc>
            </a:pPr>
            <a:endParaRPr lang="en-US" sz="900" dirty="0"/>
          </a:p>
          <a:p>
            <a:pPr>
              <a:lnSpc>
                <a:spcPct val="90000"/>
              </a:lnSpc>
            </a:pPr>
            <a:r>
              <a:rPr lang="en-US" sz="2400" dirty="0">
                <a:solidFill>
                  <a:srgbClr val="0000FF"/>
                </a:solidFill>
              </a:rPr>
              <a:t>Willing to do what found lacking in own lives </a:t>
            </a:r>
            <a:r>
              <a:rPr lang="en-US" sz="2400" dirty="0"/>
              <a:t>(vv. 13-18)</a:t>
            </a:r>
          </a:p>
          <a:p>
            <a:pPr>
              <a:lnSpc>
                <a:spcPct val="90000"/>
              </a:lnSpc>
            </a:pPr>
            <a:endParaRPr lang="en-US" sz="900" dirty="0"/>
          </a:p>
          <a:p>
            <a:pPr>
              <a:lnSpc>
                <a:spcPct val="90000"/>
              </a:lnSpc>
            </a:pPr>
            <a:r>
              <a:rPr lang="en-US" sz="2400" dirty="0">
                <a:solidFill>
                  <a:srgbClr val="0000FF"/>
                </a:solidFill>
              </a:rPr>
              <a:t>Viewed the speaker as a spokesman from God </a:t>
            </a:r>
            <a:r>
              <a:rPr lang="en-US" sz="2400" dirty="0"/>
              <a:t>(9:26,29)</a:t>
            </a:r>
          </a:p>
        </p:txBody>
      </p:sp>
    </p:spTree>
    <p:extLst>
      <p:ext uri="{BB962C8B-B14F-4D97-AF65-F5344CB8AC3E}">
        <p14:creationId xmlns:p14="http://schemas.microsoft.com/office/powerpoint/2010/main" val="1533273387"/>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1987">
                                            <p:bg/>
                                          </p:spTgt>
                                        </p:tgtEl>
                                        <p:attrNameLst>
                                          <p:attrName>style.visibility</p:attrName>
                                        </p:attrNameLst>
                                      </p:cBhvr>
                                      <p:to>
                                        <p:strVal val="visible"/>
                                      </p:to>
                                    </p:set>
                                    <p:anim calcmode="lin" valueType="num">
                                      <p:cBhvr>
                                        <p:cTn id="7" dur="1000" fill="hold"/>
                                        <p:tgtEl>
                                          <p:spTgt spid="41987">
                                            <p:bg/>
                                          </p:spTgt>
                                        </p:tgtEl>
                                        <p:attrNameLst>
                                          <p:attrName>ppt_w</p:attrName>
                                        </p:attrNameLst>
                                      </p:cBhvr>
                                      <p:tavLst>
                                        <p:tav tm="0">
                                          <p:val>
                                            <p:strVal val="#ppt_w*0.70"/>
                                          </p:val>
                                        </p:tav>
                                        <p:tav tm="100000">
                                          <p:val>
                                            <p:strVal val="#ppt_w"/>
                                          </p:val>
                                        </p:tav>
                                      </p:tavLst>
                                    </p:anim>
                                    <p:anim calcmode="lin" valueType="num">
                                      <p:cBhvr>
                                        <p:cTn id="8" dur="1000" fill="hold"/>
                                        <p:tgtEl>
                                          <p:spTgt spid="41987">
                                            <p:bg/>
                                          </p:spTgt>
                                        </p:tgtEl>
                                        <p:attrNameLst>
                                          <p:attrName>ppt_h</p:attrName>
                                        </p:attrNameLst>
                                      </p:cBhvr>
                                      <p:tavLst>
                                        <p:tav tm="0">
                                          <p:val>
                                            <p:strVal val="#ppt_h"/>
                                          </p:val>
                                        </p:tav>
                                        <p:tav tm="100000">
                                          <p:val>
                                            <p:strVal val="#ppt_h"/>
                                          </p:val>
                                        </p:tav>
                                      </p:tavLst>
                                    </p:anim>
                                    <p:animEffect transition="in" filter="fade">
                                      <p:cBhvr>
                                        <p:cTn id="9" dur="1000"/>
                                        <p:tgtEl>
                                          <p:spTgt spid="41987">
                                            <p:bg/>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 calcmode="lin" valueType="num">
                                      <p:cBhvr>
                                        <p:cTn id="12" dur="1000" fill="hold"/>
                                        <p:tgtEl>
                                          <p:spTgt spid="41987">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41987">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41987">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p:cTn id="19" dur="1000" fill="hold"/>
                                        <p:tgtEl>
                                          <p:spTgt spid="41987">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41987">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41987">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1987">
                                            <p:txEl>
                                              <p:pRg st="4" end="4"/>
                                            </p:txEl>
                                          </p:spTgt>
                                        </p:tgtEl>
                                        <p:attrNameLst>
                                          <p:attrName>style.visibility</p:attrName>
                                        </p:attrNameLst>
                                      </p:cBhvr>
                                      <p:to>
                                        <p:strVal val="visible"/>
                                      </p:to>
                                    </p:set>
                                    <p:anim calcmode="lin" valueType="num">
                                      <p:cBhvr>
                                        <p:cTn id="26" dur="1000" fill="hold"/>
                                        <p:tgtEl>
                                          <p:spTgt spid="41987">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41987">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41987">
                                            <p:txEl>
                                              <p:pRg st="4" end="4"/>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41987">
                                            <p:txEl>
                                              <p:pRg st="6" end="6"/>
                                            </p:txEl>
                                          </p:spTgt>
                                        </p:tgtEl>
                                        <p:attrNameLst>
                                          <p:attrName>style.visibility</p:attrName>
                                        </p:attrNameLst>
                                      </p:cBhvr>
                                      <p:to>
                                        <p:strVal val="visible"/>
                                      </p:to>
                                    </p:set>
                                    <p:anim calcmode="lin" valueType="num">
                                      <p:cBhvr>
                                        <p:cTn id="33" dur="1000" fill="hold"/>
                                        <p:tgtEl>
                                          <p:spTgt spid="41987">
                                            <p:txEl>
                                              <p:pRg st="6" end="6"/>
                                            </p:txEl>
                                          </p:spTgt>
                                        </p:tgtEl>
                                        <p:attrNameLst>
                                          <p:attrName>ppt_w</p:attrName>
                                        </p:attrNameLst>
                                      </p:cBhvr>
                                      <p:tavLst>
                                        <p:tav tm="0">
                                          <p:val>
                                            <p:strVal val="#ppt_w*0.70"/>
                                          </p:val>
                                        </p:tav>
                                        <p:tav tm="100000">
                                          <p:val>
                                            <p:strVal val="#ppt_w"/>
                                          </p:val>
                                        </p:tav>
                                      </p:tavLst>
                                    </p:anim>
                                    <p:anim calcmode="lin" valueType="num">
                                      <p:cBhvr>
                                        <p:cTn id="34" dur="1000" fill="hold"/>
                                        <p:tgtEl>
                                          <p:spTgt spid="41987">
                                            <p:txEl>
                                              <p:pRg st="6" end="6"/>
                                            </p:txEl>
                                          </p:spTgt>
                                        </p:tgtEl>
                                        <p:attrNameLst>
                                          <p:attrName>ppt_h</p:attrName>
                                        </p:attrNameLst>
                                      </p:cBhvr>
                                      <p:tavLst>
                                        <p:tav tm="0">
                                          <p:val>
                                            <p:strVal val="#ppt_h"/>
                                          </p:val>
                                        </p:tav>
                                        <p:tav tm="100000">
                                          <p:val>
                                            <p:strVal val="#ppt_h"/>
                                          </p:val>
                                        </p:tav>
                                      </p:tavLst>
                                    </p:anim>
                                    <p:animEffect transition="in" filter="fade">
                                      <p:cBhvr>
                                        <p:cTn id="35" dur="1000"/>
                                        <p:tgtEl>
                                          <p:spTgt spid="41987">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41987">
                                            <p:txEl>
                                              <p:pRg st="8" end="8"/>
                                            </p:txEl>
                                          </p:spTgt>
                                        </p:tgtEl>
                                        <p:attrNameLst>
                                          <p:attrName>style.visibility</p:attrName>
                                        </p:attrNameLst>
                                      </p:cBhvr>
                                      <p:to>
                                        <p:strVal val="visible"/>
                                      </p:to>
                                    </p:set>
                                    <p:anim calcmode="lin" valueType="num">
                                      <p:cBhvr>
                                        <p:cTn id="40" dur="1000" fill="hold"/>
                                        <p:tgtEl>
                                          <p:spTgt spid="41987">
                                            <p:txEl>
                                              <p:pRg st="8" end="8"/>
                                            </p:txEl>
                                          </p:spTgt>
                                        </p:tgtEl>
                                        <p:attrNameLst>
                                          <p:attrName>ppt_w</p:attrName>
                                        </p:attrNameLst>
                                      </p:cBhvr>
                                      <p:tavLst>
                                        <p:tav tm="0">
                                          <p:val>
                                            <p:strVal val="#ppt_w*0.70"/>
                                          </p:val>
                                        </p:tav>
                                        <p:tav tm="100000">
                                          <p:val>
                                            <p:strVal val="#ppt_w"/>
                                          </p:val>
                                        </p:tav>
                                      </p:tavLst>
                                    </p:anim>
                                    <p:anim calcmode="lin" valueType="num">
                                      <p:cBhvr>
                                        <p:cTn id="41" dur="1000" fill="hold"/>
                                        <p:tgtEl>
                                          <p:spTgt spid="41987">
                                            <p:txEl>
                                              <p:pRg st="8" end="8"/>
                                            </p:txEl>
                                          </p:spTgt>
                                        </p:tgtEl>
                                        <p:attrNameLst>
                                          <p:attrName>ppt_h</p:attrName>
                                        </p:attrNameLst>
                                      </p:cBhvr>
                                      <p:tavLst>
                                        <p:tav tm="0">
                                          <p:val>
                                            <p:strVal val="#ppt_h"/>
                                          </p:val>
                                        </p:tav>
                                        <p:tav tm="100000">
                                          <p:val>
                                            <p:strVal val="#ppt_h"/>
                                          </p:val>
                                        </p:tav>
                                      </p:tavLst>
                                    </p:anim>
                                    <p:animEffect transition="in" filter="fade">
                                      <p:cBhvr>
                                        <p:cTn id="42" dur="1000"/>
                                        <p:tgtEl>
                                          <p:spTgt spid="419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a:latin typeface="Times New Roman" pitchFamily="18" charset="0"/>
              </a:rPr>
              <a:t>What It Means</a:t>
            </a:r>
          </a:p>
        </p:txBody>
      </p:sp>
      <p:sp>
        <p:nvSpPr>
          <p:cNvPr id="20484" name="AutoShape 4"/>
          <p:cNvSpPr>
            <a:spLocks noChangeArrowheads="1"/>
          </p:cNvSpPr>
          <p:nvPr/>
        </p:nvSpPr>
        <p:spPr bwMode="auto">
          <a:xfrm>
            <a:off x="533400" y="28765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2"/>
            </a:pPr>
            <a:r>
              <a:rPr lang="en-US" sz="2800" b="1" dirty="0">
                <a:latin typeface="Times New Roman" pitchFamily="18" charset="0"/>
              </a:rPr>
              <a:t>Purpose in Life </a:t>
            </a:r>
          </a:p>
        </p:txBody>
      </p:sp>
      <p:sp>
        <p:nvSpPr>
          <p:cNvPr id="20485" name="AutoShape 5"/>
          <p:cNvSpPr>
            <a:spLocks noChangeArrowheads="1"/>
          </p:cNvSpPr>
          <p:nvPr/>
        </p:nvSpPr>
        <p:spPr bwMode="auto">
          <a:xfrm>
            <a:off x="533400" y="38481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3"/>
            </a:pPr>
            <a:r>
              <a:rPr lang="en-US" sz="2800" b="1" dirty="0">
                <a:latin typeface="Times New Roman" pitchFamily="18" charset="0"/>
              </a:rPr>
              <a:t>Examples of Those Who Feared </a:t>
            </a:r>
          </a:p>
        </p:txBody>
      </p:sp>
      <p:sp>
        <p:nvSpPr>
          <p:cNvPr id="20486" name="AutoShape 6"/>
          <p:cNvSpPr>
            <a:spLocks noChangeArrowheads="1"/>
          </p:cNvSpPr>
          <p:nvPr/>
        </p:nvSpPr>
        <p:spPr bwMode="auto">
          <a:xfrm>
            <a:off x="533400" y="481965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4"/>
            </a:pPr>
            <a:r>
              <a:rPr lang="en-US" sz="2800" b="1" dirty="0">
                <a:latin typeface="Times New Roman" pitchFamily="18" charset="0"/>
              </a:rPr>
              <a:t>Fear in the Pentateuch </a:t>
            </a:r>
            <a:endParaRPr lang="en-US" b="1" dirty="0"/>
          </a:p>
        </p:txBody>
      </p:sp>
      <p:sp>
        <p:nvSpPr>
          <p:cNvPr id="10" name="AutoShape 6"/>
          <p:cNvSpPr>
            <a:spLocks noChangeArrowheads="1"/>
          </p:cNvSpPr>
          <p:nvPr/>
        </p:nvSpPr>
        <p:spPr bwMode="auto">
          <a:xfrm>
            <a:off x="533400" y="57912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startAt="5"/>
            </a:pPr>
            <a:r>
              <a:rPr lang="en-US" sz="2800" b="1" dirty="0">
                <a:latin typeface="Times New Roman" pitchFamily="18" charset="0"/>
              </a:rPr>
              <a:t>Fear in the Book of Nehemiah </a:t>
            </a:r>
            <a:endParaRPr lang="en-US" b="1" dirty="0"/>
          </a:p>
        </p:txBody>
      </p:sp>
    </p:spTree>
    <p:extLst>
      <p:ext uri="{BB962C8B-B14F-4D97-AF65-F5344CB8AC3E}">
        <p14:creationId xmlns:p14="http://schemas.microsoft.com/office/powerpoint/2010/main" val="3039916519"/>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rgbClr val="99330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solidFill>
                  <a:schemeClr val="bg1"/>
                </a:solidFill>
                <a:effectLst>
                  <a:outerShdw blurRad="38100" dist="38100" dir="2700000" algn="tl">
                    <a:srgbClr val="000000">
                      <a:alpha val="43137"/>
                    </a:srgbClr>
                  </a:outerShdw>
                </a:effectLst>
              </a:rPr>
              <a:t>Objective</a:t>
            </a:r>
          </a:p>
        </p:txBody>
      </p:sp>
      <p:sp>
        <p:nvSpPr>
          <p:cNvPr id="16387" name="Rectangle 3"/>
          <p:cNvSpPr>
            <a:spLocks noGrp="1" noChangeArrowheads="1"/>
          </p:cNvSpPr>
          <p:nvPr>
            <p:ph type="body" idx="1"/>
          </p:nvPr>
        </p:nvSpPr>
        <p:spPr>
          <a:solidFill>
            <a:srgbClr val="FFFFFF">
              <a:alpha val="75000"/>
            </a:srgbClr>
          </a:solidFill>
          <a:ln>
            <a:solidFill>
              <a:srgbClr val="993300"/>
            </a:solidFill>
            <a:miter lim="800000"/>
            <a:headEnd/>
            <a:tailEnd/>
          </a:ln>
        </p:spPr>
        <p:txBody>
          <a:bodyPr/>
          <a:lstStyle/>
          <a:p>
            <a:pPr marL="609600" indent="-609600">
              <a:buFontTx/>
              <a:buAutoNum type="arabicPeriod"/>
            </a:pPr>
            <a:endParaRPr lang="en-US"/>
          </a:p>
          <a:p>
            <a:pPr marL="609600" indent="-609600">
              <a:buFontTx/>
              <a:buAutoNum type="arabicPeriod"/>
            </a:pPr>
            <a:r>
              <a:rPr lang="en-US"/>
              <a:t>Be more determined to walk in the fear of God.</a:t>
            </a:r>
          </a:p>
          <a:p>
            <a:pPr marL="609600" indent="-609600">
              <a:buFontTx/>
              <a:buAutoNum type="arabicPeriod"/>
            </a:pPr>
            <a:endParaRPr lang="en-US"/>
          </a:p>
          <a:p>
            <a:pPr marL="609600" indent="-609600">
              <a:buFontTx/>
              <a:buAutoNum type="arabicPeriod"/>
            </a:pPr>
            <a:r>
              <a:rPr lang="en-US"/>
              <a:t>Study more on the fear of God (notice the many references to fear)</a:t>
            </a:r>
          </a:p>
        </p:txBody>
      </p:sp>
    </p:spTree>
    <p:extLst>
      <p:ext uri="{BB962C8B-B14F-4D97-AF65-F5344CB8AC3E}">
        <p14:creationId xmlns:p14="http://schemas.microsoft.com/office/powerpoint/2010/main" val="2454321068"/>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solidFill>
            <a:srgbClr val="993300"/>
          </a:solidFill>
          <a:ln>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a:solidFill>
                  <a:schemeClr val="bg1"/>
                </a:solidFill>
                <a:effectLst>
                  <a:outerShdw blurRad="38100" dist="38100" dir="2700000" algn="tl">
                    <a:srgbClr val="000000">
                      <a:alpha val="43137"/>
                    </a:srgbClr>
                  </a:outerShdw>
                </a:effectLst>
              </a:rPr>
              <a:t>Objective</a:t>
            </a:r>
          </a:p>
        </p:txBody>
      </p:sp>
      <p:sp>
        <p:nvSpPr>
          <p:cNvPr id="16387" name="Rectangle 3"/>
          <p:cNvSpPr>
            <a:spLocks noGrp="1" noChangeArrowheads="1"/>
          </p:cNvSpPr>
          <p:nvPr>
            <p:ph type="body" idx="1"/>
          </p:nvPr>
        </p:nvSpPr>
        <p:spPr>
          <a:solidFill>
            <a:srgbClr val="FFFFFF">
              <a:alpha val="75000"/>
            </a:srgbClr>
          </a:solidFill>
          <a:ln>
            <a:solidFill>
              <a:srgbClr val="993300"/>
            </a:solidFill>
            <a:miter lim="800000"/>
            <a:headEnd/>
            <a:tailEnd/>
          </a:ln>
        </p:spPr>
        <p:txBody>
          <a:bodyPr/>
          <a:lstStyle/>
          <a:p>
            <a:pPr marL="609600" indent="-609600">
              <a:buFontTx/>
              <a:buAutoNum type="arabicPeriod"/>
            </a:pPr>
            <a:endParaRPr lang="en-US"/>
          </a:p>
          <a:p>
            <a:pPr marL="609600" indent="-609600">
              <a:buFontTx/>
              <a:buAutoNum type="arabicPeriod"/>
            </a:pPr>
            <a:r>
              <a:rPr lang="en-US"/>
              <a:t>Be more determined to walk in the fear of God.</a:t>
            </a:r>
          </a:p>
          <a:p>
            <a:pPr marL="609600" indent="-609600">
              <a:buFontTx/>
              <a:buAutoNum type="arabicPeriod"/>
            </a:pPr>
            <a:endParaRPr lang="en-US"/>
          </a:p>
          <a:p>
            <a:pPr marL="609600" indent="-609600">
              <a:buFontTx/>
              <a:buAutoNum type="arabicPeriod"/>
            </a:pPr>
            <a:r>
              <a:rPr lang="en-US"/>
              <a:t>Study more on the fear of God (notice the many references to fear)</a:t>
            </a:r>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bg/>
                                          </p:spTgt>
                                        </p:tgtEl>
                                        <p:attrNameLst>
                                          <p:attrName>style.visibility</p:attrName>
                                        </p:attrNameLst>
                                      </p:cBhvr>
                                      <p:to>
                                        <p:strVal val="visible"/>
                                      </p:to>
                                    </p:set>
                                    <p:animEffect transition="in" filter="slide(fromTop)">
                                      <p:cBhvr>
                                        <p:cTn id="7" dur="500"/>
                                        <p:tgtEl>
                                          <p:spTgt spid="16387">
                                            <p:bg/>
                                          </p:spTgt>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slide(fromTop)">
                                      <p:cBhvr>
                                        <p:cTn id="10" dur="500"/>
                                        <p:tgtEl>
                                          <p:spTgt spid="1638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1" fill="hold" grpId="0"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animEffect transition="in" filter="slide(fromTop)">
                                      <p:cBhvr>
                                        <p:cTn id="15"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609600"/>
            <a:ext cx="6781800" cy="838200"/>
          </a:xfrm>
          <a:prstGeom prst="rect">
            <a:avLst/>
          </a:prstGeom>
          <a:solidFill>
            <a:schemeClr val="tx1"/>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a:r>
              <a:rPr lang="en-US" sz="5400" b="1">
                <a:solidFill>
                  <a:schemeClr val="bg1"/>
                </a:solidFill>
                <a:latin typeface="Times New Roman" pitchFamily="18" charset="0"/>
              </a:rPr>
              <a:t>The Fear of God</a:t>
            </a:r>
          </a:p>
        </p:txBody>
      </p:sp>
      <p:sp>
        <p:nvSpPr>
          <p:cNvPr id="20483" name="AutoShape 3"/>
          <p:cNvSpPr>
            <a:spLocks noChangeArrowheads="1"/>
          </p:cNvSpPr>
          <p:nvPr/>
        </p:nvSpPr>
        <p:spPr bwMode="auto">
          <a:xfrm>
            <a:off x="533400" y="190500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571500" indent="-571500" algn="ctr">
              <a:buFont typeface="+mj-lt"/>
              <a:buAutoNum type="romanUcPeriod"/>
            </a:pPr>
            <a:r>
              <a:rPr lang="en-US" sz="2800" b="1" dirty="0">
                <a:latin typeface="Times New Roman" pitchFamily="18" charset="0"/>
              </a:rPr>
              <a:t>What It Means</a:t>
            </a:r>
          </a:p>
        </p:txBody>
      </p:sp>
    </p:spTree>
    <p:extLst>
      <p:ext uri="{BB962C8B-B14F-4D97-AF65-F5344CB8AC3E}">
        <p14:creationId xmlns:p14="http://schemas.microsoft.com/office/powerpoint/2010/main" val="3392850367"/>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0" y="0"/>
            <a:ext cx="9144000" cy="6858000"/>
          </a:xfrm>
          <a:prstGeom prst="rect">
            <a:avLst/>
          </a:prstGeom>
          <a:solidFill>
            <a:srgbClr val="FFFF66">
              <a:alpha val="77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3600" b="1"/>
          </a:p>
        </p:txBody>
      </p:sp>
      <p:sp>
        <p:nvSpPr>
          <p:cNvPr id="3084" name="AutoShape 12"/>
          <p:cNvSpPr>
            <a:spLocks noChangeArrowheads="1"/>
          </p:cNvSpPr>
          <p:nvPr/>
        </p:nvSpPr>
        <p:spPr bwMode="auto">
          <a:xfrm>
            <a:off x="2362200" y="2438400"/>
            <a:ext cx="1295400" cy="838200"/>
          </a:xfrm>
          <a:prstGeom prst="righ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Heads</a:t>
            </a:r>
            <a:endParaRPr lang="en-US" sz="2400">
              <a:solidFill>
                <a:srgbClr val="8C0000"/>
              </a:solidFill>
              <a:latin typeface="Times New Roman" pitchFamily="18" charset="0"/>
            </a:endParaRPr>
          </a:p>
        </p:txBody>
      </p:sp>
      <p:sp>
        <p:nvSpPr>
          <p:cNvPr id="3085" name="AutoShape 13"/>
          <p:cNvSpPr>
            <a:spLocks noChangeArrowheads="1"/>
          </p:cNvSpPr>
          <p:nvPr/>
        </p:nvSpPr>
        <p:spPr bwMode="auto">
          <a:xfrm>
            <a:off x="5715000" y="2438400"/>
            <a:ext cx="1295400" cy="838200"/>
          </a:xfrm>
          <a:prstGeom prst="lef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Tails</a:t>
            </a:r>
          </a:p>
        </p:txBody>
      </p:sp>
      <p:sp>
        <p:nvSpPr>
          <p:cNvPr id="3086" name="Rectangle 14"/>
          <p:cNvSpPr>
            <a:spLocks noChangeArrowheads="1"/>
          </p:cNvSpPr>
          <p:nvPr/>
        </p:nvSpPr>
        <p:spPr bwMode="auto">
          <a:xfrm>
            <a:off x="91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eaLnBrk="0" hangingPunct="0"/>
            <a:r>
              <a:rPr lang="en-US" sz="2800" b="1">
                <a:solidFill>
                  <a:srgbClr val="FFFF00"/>
                </a:solidFill>
                <a:latin typeface="Times New Roman" pitchFamily="18" charset="0"/>
              </a:rPr>
              <a:t>Afraid of </a:t>
            </a:r>
          </a:p>
          <a:p>
            <a:pPr algn="ctr" eaLnBrk="0" hangingPunct="0"/>
            <a:r>
              <a:rPr lang="en-US" sz="2800" b="1">
                <a:solidFill>
                  <a:srgbClr val="FFFF00"/>
                </a:solidFill>
                <a:latin typeface="Times New Roman" pitchFamily="18" charset="0"/>
              </a:rPr>
              <a:t>Displeasing God</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1 Sam. 11:7</a:t>
            </a:r>
          </a:p>
          <a:p>
            <a:pPr algn="ctr" eaLnBrk="0" hangingPunct="0"/>
            <a:r>
              <a:rPr lang="en-US" sz="2400" b="1">
                <a:solidFill>
                  <a:srgbClr val="FFFFFF"/>
                </a:solidFill>
                <a:latin typeface="Times New Roman" pitchFamily="18" charset="0"/>
              </a:rPr>
              <a:t>Psa. 119:120</a:t>
            </a:r>
          </a:p>
          <a:p>
            <a:pPr algn="ctr" eaLnBrk="0" hangingPunct="0"/>
            <a:r>
              <a:rPr lang="en-US" sz="2400" b="1">
                <a:solidFill>
                  <a:srgbClr val="FFFFFF"/>
                </a:solidFill>
                <a:latin typeface="Times New Roman" pitchFamily="18" charset="0"/>
              </a:rPr>
              <a:t>Isa. 66:2</a:t>
            </a:r>
          </a:p>
          <a:p>
            <a:pPr algn="ctr" eaLnBrk="0" hangingPunct="0"/>
            <a:r>
              <a:rPr lang="en-US" sz="2400" b="1">
                <a:solidFill>
                  <a:srgbClr val="FFFFFF"/>
                </a:solidFill>
                <a:latin typeface="Times New Roman" pitchFamily="18" charset="0"/>
              </a:rPr>
              <a:t>Heb. 10:31; 12:29</a:t>
            </a:r>
          </a:p>
        </p:txBody>
      </p:sp>
      <p:sp>
        <p:nvSpPr>
          <p:cNvPr id="3088" name="AutoShape 16"/>
          <p:cNvSpPr>
            <a:spLocks noChangeArrowheads="1"/>
          </p:cNvSpPr>
          <p:nvPr/>
        </p:nvSpPr>
        <p:spPr bwMode="auto">
          <a:xfrm>
            <a:off x="5334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 What It Means</a:t>
            </a:r>
          </a:p>
        </p:txBody>
      </p:sp>
      <p:pic>
        <p:nvPicPr>
          <p:cNvPr id="3101" name="Picture 29" descr="http://www.megangracebrown.com/coin-images/quarter.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789858" y="1983658"/>
            <a:ext cx="1696542" cy="1669179"/>
          </a:xfrm>
          <a:prstGeom prst="rect">
            <a:avLst/>
          </a:prstGeom>
          <a:noFill/>
          <a:extLst>
            <a:ext uri="{909E8E84-426E-40DD-AFC4-6F175D3DCCD1}">
              <a14:hiddenFill xmlns:a14="http://schemas.microsoft.com/office/drawing/2010/main">
                <a:solidFill>
                  <a:srgbClr val="FFFFFF"/>
                </a:solidFill>
              </a14:hiddenFill>
            </a:ext>
          </a:extLst>
        </p:spPr>
      </p:pic>
      <p:pic>
        <p:nvPicPr>
          <p:cNvPr id="3103" name="Picture 31" descr="http://4.bp.blogspot.com/_eosGkndaIFM/TPUYilEOGtI/AAAAAAAAP0Y/jiYrrr8rmZg/s400/US-Quarter-back.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676" b="100000" l="2667" r="100000"/>
                    </a14:imgEffect>
                  </a14:imgLayer>
                </a14:imgProps>
              </a:ext>
              <a:ext uri="{28A0092B-C50C-407E-A947-70E740481C1C}">
                <a14:useLocalDpi xmlns:a14="http://schemas.microsoft.com/office/drawing/2010/main" val="0"/>
              </a:ext>
            </a:extLst>
          </a:blip>
          <a:srcRect/>
          <a:stretch>
            <a:fillRect/>
          </a:stretch>
        </p:blipFill>
        <p:spPr bwMode="auto">
          <a:xfrm>
            <a:off x="3683343" y="1929581"/>
            <a:ext cx="1853513"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101"/>
                                        </p:tgtEl>
                                        <p:attrNameLst>
                                          <p:attrName>style.visibility</p:attrName>
                                        </p:attrNameLst>
                                      </p:cBhvr>
                                      <p:to>
                                        <p:strVal val="visible"/>
                                      </p:to>
                                    </p:set>
                                    <p:anim calcmode="lin" valueType="num">
                                      <p:cBhvr>
                                        <p:cTn id="7" dur="1000" fill="hold"/>
                                        <p:tgtEl>
                                          <p:spTgt spid="3101"/>
                                        </p:tgtEl>
                                        <p:attrNameLst>
                                          <p:attrName>ppt_w</p:attrName>
                                        </p:attrNameLst>
                                      </p:cBhvr>
                                      <p:tavLst>
                                        <p:tav tm="0">
                                          <p:val>
                                            <p:fltVal val="0"/>
                                          </p:val>
                                        </p:tav>
                                        <p:tav tm="100000">
                                          <p:val>
                                            <p:strVal val="#ppt_w"/>
                                          </p:val>
                                        </p:tav>
                                      </p:tavLst>
                                    </p:anim>
                                    <p:anim calcmode="lin" valueType="num">
                                      <p:cBhvr>
                                        <p:cTn id="8" dur="1000" fill="hold"/>
                                        <p:tgtEl>
                                          <p:spTgt spid="3101"/>
                                        </p:tgtEl>
                                        <p:attrNameLst>
                                          <p:attrName>ppt_h</p:attrName>
                                        </p:attrNameLst>
                                      </p:cBhvr>
                                      <p:tavLst>
                                        <p:tav tm="0">
                                          <p:val>
                                            <p:fltVal val="0"/>
                                          </p:val>
                                        </p:tav>
                                        <p:tav tm="100000">
                                          <p:val>
                                            <p:strVal val="#ppt_h"/>
                                          </p:val>
                                        </p:tav>
                                      </p:tavLst>
                                    </p:anim>
                                    <p:anim calcmode="lin" valueType="num">
                                      <p:cBhvr>
                                        <p:cTn id="9" dur="1000" fill="hold"/>
                                        <p:tgtEl>
                                          <p:spTgt spid="3101"/>
                                        </p:tgtEl>
                                        <p:attrNameLst>
                                          <p:attrName>style.rotation</p:attrName>
                                        </p:attrNameLst>
                                      </p:cBhvr>
                                      <p:tavLst>
                                        <p:tav tm="0">
                                          <p:val>
                                            <p:fltVal val="90"/>
                                          </p:val>
                                        </p:tav>
                                        <p:tav tm="100000">
                                          <p:val>
                                            <p:fltVal val="0"/>
                                          </p:val>
                                        </p:tav>
                                      </p:tavLst>
                                    </p:anim>
                                    <p:animEffect transition="in" filter="fade">
                                      <p:cBhvr>
                                        <p:cTn id="10" dur="1000"/>
                                        <p:tgtEl>
                                          <p:spTgt spid="3101"/>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3084"/>
                                        </p:tgtEl>
                                        <p:attrNameLst>
                                          <p:attrName>style.visibility</p:attrName>
                                        </p:attrNameLst>
                                      </p:cBhvr>
                                      <p:to>
                                        <p:strVal val="visible"/>
                                      </p:to>
                                    </p:set>
                                    <p:animEffect transition="in" filter="box(out)">
                                      <p:cBhvr>
                                        <p:cTn id="15" dur="500"/>
                                        <p:tgtEl>
                                          <p:spTgt spid="3084"/>
                                        </p:tgtEl>
                                      </p:cBhvr>
                                    </p:animEffect>
                                  </p:childTnLst>
                                </p:cTn>
                              </p:par>
                            </p:childTnLst>
                          </p:cTn>
                        </p:par>
                      </p:childTnLst>
                    </p:cTn>
                  </p:par>
                  <p:par>
                    <p:cTn id="16" fill="hold">
                      <p:stCondLst>
                        <p:cond delay="indefinite"/>
                      </p:stCondLst>
                      <p:childTnLst>
                        <p:par>
                          <p:cTn id="17" fill="hold">
                            <p:stCondLst>
                              <p:cond delay="0"/>
                            </p:stCondLst>
                            <p:childTnLst>
                              <p:par>
                                <p:cTn id="18" presetID="45" presetClass="entr" presetSubtype="0" fill="hold" nodeType="clickEffect">
                                  <p:stCondLst>
                                    <p:cond delay="0"/>
                                  </p:stCondLst>
                                  <p:childTnLst>
                                    <p:set>
                                      <p:cBhvr>
                                        <p:cTn id="19" dur="1" fill="hold">
                                          <p:stCondLst>
                                            <p:cond delay="0"/>
                                          </p:stCondLst>
                                        </p:cTn>
                                        <p:tgtEl>
                                          <p:spTgt spid="3103"/>
                                        </p:tgtEl>
                                        <p:attrNameLst>
                                          <p:attrName>style.visibility</p:attrName>
                                        </p:attrNameLst>
                                      </p:cBhvr>
                                      <p:to>
                                        <p:strVal val="visible"/>
                                      </p:to>
                                    </p:set>
                                    <p:animEffect transition="in" filter="fade">
                                      <p:cBhvr>
                                        <p:cTn id="20" dur="2000"/>
                                        <p:tgtEl>
                                          <p:spTgt spid="3103"/>
                                        </p:tgtEl>
                                      </p:cBhvr>
                                    </p:animEffect>
                                    <p:anim calcmode="lin" valueType="num">
                                      <p:cBhvr>
                                        <p:cTn id="21" dur="2000" fill="hold"/>
                                        <p:tgtEl>
                                          <p:spTgt spid="3103"/>
                                        </p:tgtEl>
                                        <p:attrNameLst>
                                          <p:attrName>ppt_w</p:attrName>
                                        </p:attrNameLst>
                                      </p:cBhvr>
                                      <p:tavLst>
                                        <p:tav tm="0" fmla="#ppt_w*sin(2.5*pi*$)">
                                          <p:val>
                                            <p:fltVal val="0"/>
                                          </p:val>
                                        </p:tav>
                                        <p:tav tm="100000">
                                          <p:val>
                                            <p:fltVal val="1"/>
                                          </p:val>
                                        </p:tav>
                                      </p:tavLst>
                                    </p:anim>
                                    <p:anim calcmode="lin" valueType="num">
                                      <p:cBhvr>
                                        <p:cTn id="22" dur="2000" fill="hold"/>
                                        <p:tgtEl>
                                          <p:spTgt spid="3103"/>
                                        </p:tgtEl>
                                        <p:attrNameLst>
                                          <p:attrName>ppt_h</p:attrName>
                                        </p:attrNameLst>
                                      </p:cBhvr>
                                      <p:tavLst>
                                        <p:tav tm="0">
                                          <p:val>
                                            <p:strVal val="#ppt_h"/>
                                          </p:val>
                                        </p:tav>
                                        <p:tav tm="100000">
                                          <p:val>
                                            <p:strVal val="#ppt_h"/>
                                          </p:val>
                                        </p:tav>
                                      </p:tavLst>
                                    </p:anim>
                                  </p:childTnLst>
                                </p:cTn>
                              </p:par>
                              <p:par>
                                <p:cTn id="23" presetID="4" presetClass="entr" presetSubtype="32" fill="hold" grpId="0" nodeType="withEffect">
                                  <p:stCondLst>
                                    <p:cond delay="0"/>
                                  </p:stCondLst>
                                  <p:childTnLst>
                                    <p:set>
                                      <p:cBhvr>
                                        <p:cTn id="24" dur="1" fill="hold">
                                          <p:stCondLst>
                                            <p:cond delay="0"/>
                                          </p:stCondLst>
                                        </p:cTn>
                                        <p:tgtEl>
                                          <p:spTgt spid="3085"/>
                                        </p:tgtEl>
                                        <p:attrNameLst>
                                          <p:attrName>style.visibility</p:attrName>
                                        </p:attrNameLst>
                                      </p:cBhvr>
                                      <p:to>
                                        <p:strVal val="visible"/>
                                      </p:to>
                                    </p:set>
                                    <p:animEffect transition="in" filter="box(out)">
                                      <p:cBhvr>
                                        <p:cTn id="25" dur="500"/>
                                        <p:tgtEl>
                                          <p:spTgt spid="308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086"/>
                                        </p:tgtEl>
                                        <p:attrNameLst>
                                          <p:attrName>style.visibility</p:attrName>
                                        </p:attrNameLst>
                                      </p:cBhvr>
                                      <p:to>
                                        <p:strVal val="visible"/>
                                      </p:to>
                                    </p:set>
                                    <p:anim calcmode="lin" valueType="num">
                                      <p:cBhvr additive="base">
                                        <p:cTn id="30" dur="500" fill="hold"/>
                                        <p:tgtEl>
                                          <p:spTgt spid="3086"/>
                                        </p:tgtEl>
                                        <p:attrNameLst>
                                          <p:attrName>ppt_x</p:attrName>
                                        </p:attrNameLst>
                                      </p:cBhvr>
                                      <p:tavLst>
                                        <p:tav tm="0">
                                          <p:val>
                                            <p:strVal val="0-#ppt_w/2"/>
                                          </p:val>
                                        </p:tav>
                                        <p:tav tm="100000">
                                          <p:val>
                                            <p:strVal val="#ppt_x"/>
                                          </p:val>
                                        </p:tav>
                                      </p:tavLst>
                                    </p:anim>
                                    <p:anim calcmode="lin" valueType="num">
                                      <p:cBhvr additive="base">
                                        <p:cTn id="31" dur="500" fill="hold"/>
                                        <p:tgtEl>
                                          <p:spTgt spid="30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4" grpId="0" animBg="1" autoUpdateAnimBg="0"/>
      <p:bldP spid="3085" grpId="0" animBg="1" autoUpdateAnimBg="0"/>
      <p:bldP spid="308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533400" y="1373188"/>
            <a:ext cx="8077200" cy="4189412"/>
          </a:xfrm>
          <a:prstGeom prst="rect">
            <a:avLst/>
          </a:prstGeom>
          <a:solidFill>
            <a:srgbClr val="FFFFFF">
              <a:alpha val="89804"/>
            </a:srgbClr>
          </a:solidFill>
          <a:ln w="9525">
            <a:solidFill>
              <a:schemeClr val="tx1"/>
            </a:solidFill>
            <a:miter lim="800000"/>
            <a:headEnd/>
            <a:tailEnd/>
          </a:ln>
          <a:effectLst/>
        </p:spPr>
        <p:txBody>
          <a:bodyPr>
            <a:spAutoFit/>
          </a:bodyPr>
          <a:lstStyle/>
          <a:p>
            <a:pPr algn="ctr"/>
            <a:r>
              <a:rPr lang="en-US" sz="3600" b="1" u="sng">
                <a:latin typeface="Times New Roman" pitchFamily="18" charset="0"/>
              </a:rPr>
              <a:t>1 Sam 11:7</a:t>
            </a:r>
          </a:p>
          <a:p>
            <a:endParaRPr lang="en-US" sz="3600" b="1" u="sng">
              <a:latin typeface="Times New Roman" pitchFamily="18" charset="0"/>
            </a:endParaRPr>
          </a:p>
          <a:p>
            <a:r>
              <a:rPr lang="en-US" sz="2800">
                <a:latin typeface="Times New Roman" pitchFamily="18" charset="0"/>
              </a:rPr>
              <a:t>So he took a yoke of oxen and cut them in pieces, and sent them throughout all the territory of Israel by the hands of messengers, saying, "Whoever does not go out with Saul and Samuel to battle, so it shall be done to his oxen." And the fear of the LORD fell on the people, and they came out with one consent.</a:t>
            </a:r>
          </a:p>
          <a:p>
            <a:endParaRPr lang="en-US" sz="2800">
              <a:latin typeface="Times New Roman" pitchFamily="18" charset="0"/>
            </a:endParaRPr>
          </a:p>
        </p:txBody>
      </p:sp>
      <p:sp>
        <p:nvSpPr>
          <p:cNvPr id="24582" name="Line 6"/>
          <p:cNvSpPr>
            <a:spLocks noChangeShapeType="1"/>
          </p:cNvSpPr>
          <p:nvPr/>
        </p:nvSpPr>
        <p:spPr bwMode="auto">
          <a:xfrm>
            <a:off x="3657600" y="4648200"/>
            <a:ext cx="2590800" cy="0"/>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wipe(left)">
                                      <p:cBhvr>
                                        <p:cTn id="7" dur="5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6858000"/>
          </a:xfrm>
          <a:prstGeom prst="rect">
            <a:avLst/>
          </a:prstGeom>
          <a:solidFill>
            <a:srgbClr val="FFFF66">
              <a:alpha val="77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3600" b="1"/>
          </a:p>
        </p:txBody>
      </p:sp>
      <p:sp>
        <p:nvSpPr>
          <p:cNvPr id="25604" name="AutoShape 4"/>
          <p:cNvSpPr>
            <a:spLocks noChangeArrowheads="1"/>
          </p:cNvSpPr>
          <p:nvPr/>
        </p:nvSpPr>
        <p:spPr bwMode="auto">
          <a:xfrm>
            <a:off x="2362200" y="2438400"/>
            <a:ext cx="1295400" cy="838200"/>
          </a:xfrm>
          <a:prstGeom prst="righ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Heads</a:t>
            </a:r>
            <a:endParaRPr lang="en-US" sz="2400">
              <a:solidFill>
                <a:srgbClr val="8C0000"/>
              </a:solidFill>
              <a:latin typeface="Times New Roman" pitchFamily="18" charset="0"/>
            </a:endParaRPr>
          </a:p>
        </p:txBody>
      </p:sp>
      <p:sp>
        <p:nvSpPr>
          <p:cNvPr id="25605" name="AutoShape 5"/>
          <p:cNvSpPr>
            <a:spLocks noChangeArrowheads="1"/>
          </p:cNvSpPr>
          <p:nvPr/>
        </p:nvSpPr>
        <p:spPr bwMode="auto">
          <a:xfrm>
            <a:off x="5715000" y="2438400"/>
            <a:ext cx="1295400" cy="838200"/>
          </a:xfrm>
          <a:prstGeom prst="lef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Tails</a:t>
            </a:r>
          </a:p>
        </p:txBody>
      </p:sp>
      <p:sp>
        <p:nvSpPr>
          <p:cNvPr id="25606" name="Rectangle 6"/>
          <p:cNvSpPr>
            <a:spLocks noChangeArrowheads="1"/>
          </p:cNvSpPr>
          <p:nvPr/>
        </p:nvSpPr>
        <p:spPr bwMode="auto">
          <a:xfrm>
            <a:off x="91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eaLnBrk="0" hangingPunct="0"/>
            <a:r>
              <a:rPr lang="en-US" sz="2800" b="1">
                <a:solidFill>
                  <a:srgbClr val="FFFF00"/>
                </a:solidFill>
                <a:latin typeface="Times New Roman" pitchFamily="18" charset="0"/>
              </a:rPr>
              <a:t>Afraid of </a:t>
            </a:r>
          </a:p>
          <a:p>
            <a:pPr algn="ctr" eaLnBrk="0" hangingPunct="0"/>
            <a:r>
              <a:rPr lang="en-US" sz="2800" b="1">
                <a:solidFill>
                  <a:srgbClr val="FFFF00"/>
                </a:solidFill>
                <a:latin typeface="Times New Roman" pitchFamily="18" charset="0"/>
              </a:rPr>
              <a:t>Displeasing God</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1 Sam. 11:7</a:t>
            </a:r>
          </a:p>
          <a:p>
            <a:pPr algn="ctr" eaLnBrk="0" hangingPunct="0"/>
            <a:r>
              <a:rPr lang="en-US" sz="2400" b="1">
                <a:solidFill>
                  <a:srgbClr val="FFFFFF"/>
                </a:solidFill>
                <a:latin typeface="Times New Roman" pitchFamily="18" charset="0"/>
              </a:rPr>
              <a:t>Psa. 119:120</a:t>
            </a:r>
          </a:p>
          <a:p>
            <a:pPr algn="ctr" eaLnBrk="0" hangingPunct="0"/>
            <a:r>
              <a:rPr lang="en-US" sz="2400" b="1">
                <a:solidFill>
                  <a:srgbClr val="FFFFFF"/>
                </a:solidFill>
                <a:latin typeface="Times New Roman" pitchFamily="18" charset="0"/>
              </a:rPr>
              <a:t>Isa. 66:2</a:t>
            </a:r>
          </a:p>
          <a:p>
            <a:pPr algn="ctr" eaLnBrk="0" hangingPunct="0"/>
            <a:r>
              <a:rPr lang="en-US" sz="2400" b="1">
                <a:solidFill>
                  <a:srgbClr val="FFFFFF"/>
                </a:solidFill>
                <a:latin typeface="Times New Roman" pitchFamily="18" charset="0"/>
              </a:rPr>
              <a:t>Heb. 10:31; 12:29</a:t>
            </a:r>
          </a:p>
        </p:txBody>
      </p:sp>
      <p:sp>
        <p:nvSpPr>
          <p:cNvPr id="25607" name="AutoShape 7"/>
          <p:cNvSpPr>
            <a:spLocks noChangeArrowheads="1"/>
          </p:cNvSpPr>
          <p:nvPr/>
        </p:nvSpPr>
        <p:spPr bwMode="auto">
          <a:xfrm>
            <a:off x="5334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 What It Means</a:t>
            </a:r>
          </a:p>
        </p:txBody>
      </p:sp>
      <p:sp>
        <p:nvSpPr>
          <p:cNvPr id="25608" name="Rectangle 8"/>
          <p:cNvSpPr>
            <a:spLocks noChangeArrowheads="1"/>
          </p:cNvSpPr>
          <p:nvPr/>
        </p:nvSpPr>
        <p:spPr bwMode="auto">
          <a:xfrm>
            <a:off x="472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eaLnBrk="0" hangingPunct="0"/>
            <a:r>
              <a:rPr lang="en-US" sz="2800" b="1">
                <a:solidFill>
                  <a:srgbClr val="FFFF00"/>
                </a:solidFill>
                <a:latin typeface="Times New Roman" pitchFamily="18" charset="0"/>
              </a:rPr>
              <a:t>Respect &amp; Awe</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Luke 7:16</a:t>
            </a:r>
          </a:p>
          <a:p>
            <a:pPr algn="ctr" eaLnBrk="0" hangingPunct="0"/>
            <a:r>
              <a:rPr lang="en-US" sz="2400" b="1">
                <a:solidFill>
                  <a:srgbClr val="FFFFFF"/>
                </a:solidFill>
                <a:latin typeface="Times New Roman" pitchFamily="18" charset="0"/>
              </a:rPr>
              <a:t>Jonah 1:9</a:t>
            </a:r>
          </a:p>
          <a:p>
            <a:pPr algn="ctr" eaLnBrk="0" hangingPunct="0"/>
            <a:r>
              <a:rPr lang="en-US" sz="2400" b="1">
                <a:solidFill>
                  <a:srgbClr val="FFFFFF"/>
                </a:solidFill>
                <a:latin typeface="Times New Roman" pitchFamily="18" charset="0"/>
              </a:rPr>
              <a:t>Deut. 28:58</a:t>
            </a:r>
          </a:p>
          <a:p>
            <a:pPr algn="ctr" eaLnBrk="0" hangingPunct="0"/>
            <a:endParaRPr lang="en-US" sz="2400">
              <a:solidFill>
                <a:srgbClr val="FFFFFF"/>
              </a:solidFill>
              <a:latin typeface="Times New Roman" pitchFamily="18" charset="0"/>
            </a:endParaRPr>
          </a:p>
          <a:p>
            <a:pPr algn="ctr" eaLnBrk="0" hangingPunct="0"/>
            <a:endParaRPr lang="en-US" sz="2400">
              <a:solidFill>
                <a:srgbClr val="FFFFFF"/>
              </a:solidFill>
              <a:latin typeface="Times New Roman" pitchFamily="18" charset="0"/>
            </a:endParaRPr>
          </a:p>
        </p:txBody>
      </p:sp>
      <p:pic>
        <p:nvPicPr>
          <p:cNvPr id="9" name="Picture 29" descr="http://www.megangracebrown.com/coin-images/quarter.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789858" y="1983658"/>
            <a:ext cx="1696542" cy="166917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1" descr="http://4.bp.blogspot.com/_eosGkndaIFM/TPUYilEOGtI/AAAAAAAAP0Y/jiYrrr8rmZg/s400/US-Quarter-back.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676" b="100000" l="2667" r="100000"/>
                    </a14:imgEffect>
                  </a14:imgLayer>
                </a14:imgProps>
              </a:ext>
              <a:ext uri="{28A0092B-C50C-407E-A947-70E740481C1C}">
                <a14:useLocalDpi xmlns:a14="http://schemas.microsoft.com/office/drawing/2010/main" val="0"/>
              </a:ext>
            </a:extLst>
          </a:blip>
          <a:srcRect/>
          <a:stretch>
            <a:fillRect/>
          </a:stretch>
        </p:blipFill>
        <p:spPr bwMode="auto">
          <a:xfrm>
            <a:off x="3683343" y="1929581"/>
            <a:ext cx="1853513"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righ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5608"/>
                                        </p:tgtEl>
                                        <p:attrNameLst>
                                          <p:attrName>style.visibility</p:attrName>
                                        </p:attrNameLst>
                                      </p:cBhvr>
                                      <p:to>
                                        <p:strVal val="visible"/>
                                      </p:to>
                                    </p:set>
                                    <p:anim calcmode="lin" valueType="num">
                                      <p:cBhvr additive="base">
                                        <p:cTn id="12" dur="500" fill="hold"/>
                                        <p:tgtEl>
                                          <p:spTgt spid="25608"/>
                                        </p:tgtEl>
                                        <p:attrNameLst>
                                          <p:attrName>ppt_x</p:attrName>
                                        </p:attrNameLst>
                                      </p:cBhvr>
                                      <p:tavLst>
                                        <p:tav tm="0">
                                          <p:val>
                                            <p:strVal val="1+#ppt_w/2"/>
                                          </p:val>
                                        </p:tav>
                                        <p:tav tm="100000">
                                          <p:val>
                                            <p:strVal val="#ppt_x"/>
                                          </p:val>
                                        </p:tav>
                                      </p:tavLst>
                                    </p:anim>
                                    <p:anim calcmode="lin" valueType="num">
                                      <p:cBhvr additive="base">
                                        <p:cTn id="13" dur="500" fill="hold"/>
                                        <p:tgtEl>
                                          <p:spTgt spid="256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33400" y="1373188"/>
            <a:ext cx="8077200" cy="4616450"/>
          </a:xfrm>
          <a:prstGeom prst="rect">
            <a:avLst/>
          </a:prstGeom>
          <a:solidFill>
            <a:srgbClr val="FFFFFF">
              <a:alpha val="89804"/>
            </a:srgbClr>
          </a:solidFill>
          <a:ln w="9525">
            <a:solidFill>
              <a:schemeClr val="tx1"/>
            </a:solidFill>
            <a:miter lim="800000"/>
            <a:headEnd/>
            <a:tailEnd/>
          </a:ln>
          <a:effectLst/>
        </p:spPr>
        <p:txBody>
          <a:bodyPr>
            <a:spAutoFit/>
          </a:bodyPr>
          <a:lstStyle/>
          <a:p>
            <a:pPr algn="ctr"/>
            <a:r>
              <a:rPr lang="en-US" sz="3600" b="1" u="sng">
                <a:latin typeface="Times New Roman" pitchFamily="18" charset="0"/>
              </a:rPr>
              <a:t>Luke 7:16</a:t>
            </a:r>
          </a:p>
          <a:p>
            <a:endParaRPr lang="en-US" sz="3600" b="1" u="sng">
              <a:latin typeface="Times New Roman" pitchFamily="18" charset="0"/>
            </a:endParaRPr>
          </a:p>
          <a:p>
            <a:r>
              <a:rPr lang="en-US" sz="2800">
                <a:latin typeface="Times New Roman" pitchFamily="18" charset="0"/>
              </a:rPr>
              <a:t>14 Then He came and touched the open coffin, and those who carried him stood still. And He said, "Young man, I say to you, arise."  15 So he who was dead sat up and began to speak. And He presented him to his mother. 16 Then fear came upon all, and they glorified God, saying, "A great prophet has risen up among us"; and, "God has visited His people."</a:t>
            </a:r>
          </a:p>
          <a:p>
            <a:endParaRPr lang="en-US" sz="2800">
              <a:latin typeface="Times New Roman" pitchFamily="18" charset="0"/>
            </a:endParaRPr>
          </a:p>
        </p:txBody>
      </p:sp>
      <p:sp>
        <p:nvSpPr>
          <p:cNvPr id="26627" name="Line 3"/>
          <p:cNvSpPr>
            <a:spLocks noChangeShapeType="1"/>
          </p:cNvSpPr>
          <p:nvPr/>
        </p:nvSpPr>
        <p:spPr bwMode="auto">
          <a:xfrm>
            <a:off x="2362200" y="4648200"/>
            <a:ext cx="3429000" cy="0"/>
          </a:xfrm>
          <a:prstGeom prst="line">
            <a:avLst/>
          </a:prstGeom>
          <a:noFill/>
          <a:ln w="7620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wipe(left)">
                                      <p:cBhvr>
                                        <p:cTn id="7" dur="500"/>
                                        <p:tgtEl>
                                          <p:spTgt spid="26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6858000"/>
          </a:xfrm>
          <a:prstGeom prst="rect">
            <a:avLst/>
          </a:prstGeom>
          <a:solidFill>
            <a:srgbClr val="FFFF66">
              <a:alpha val="77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3600" b="1"/>
          </a:p>
        </p:txBody>
      </p:sp>
      <p:sp>
        <p:nvSpPr>
          <p:cNvPr id="22532" name="AutoShape 4"/>
          <p:cNvSpPr>
            <a:spLocks noChangeArrowheads="1"/>
          </p:cNvSpPr>
          <p:nvPr/>
        </p:nvSpPr>
        <p:spPr bwMode="auto">
          <a:xfrm>
            <a:off x="2362200" y="2438400"/>
            <a:ext cx="1295400" cy="838200"/>
          </a:xfrm>
          <a:prstGeom prst="righ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Heads</a:t>
            </a:r>
            <a:endParaRPr lang="en-US" sz="2400">
              <a:solidFill>
                <a:srgbClr val="8C0000"/>
              </a:solidFill>
              <a:latin typeface="Times New Roman" pitchFamily="18" charset="0"/>
            </a:endParaRPr>
          </a:p>
        </p:txBody>
      </p:sp>
      <p:sp>
        <p:nvSpPr>
          <p:cNvPr id="22533" name="AutoShape 5"/>
          <p:cNvSpPr>
            <a:spLocks noChangeArrowheads="1"/>
          </p:cNvSpPr>
          <p:nvPr/>
        </p:nvSpPr>
        <p:spPr bwMode="auto">
          <a:xfrm>
            <a:off x="5715000" y="2438400"/>
            <a:ext cx="1295400" cy="838200"/>
          </a:xfrm>
          <a:prstGeom prst="leftArrow">
            <a:avLst>
              <a:gd name="adj1" fmla="val 50000"/>
              <a:gd name="adj2" fmla="val 38636"/>
            </a:avLst>
          </a:prstGeom>
          <a:solidFill>
            <a:srgbClr val="FF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US" sz="2400" b="1">
                <a:solidFill>
                  <a:srgbClr val="8C0000"/>
                </a:solidFill>
                <a:latin typeface="Times New Roman" pitchFamily="18" charset="0"/>
              </a:rPr>
              <a:t>Tails</a:t>
            </a:r>
          </a:p>
        </p:txBody>
      </p:sp>
      <p:sp>
        <p:nvSpPr>
          <p:cNvPr id="22534" name="Rectangle 6"/>
          <p:cNvSpPr>
            <a:spLocks noChangeArrowheads="1"/>
          </p:cNvSpPr>
          <p:nvPr/>
        </p:nvSpPr>
        <p:spPr bwMode="auto">
          <a:xfrm>
            <a:off x="91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eaLnBrk="0" hangingPunct="0"/>
            <a:r>
              <a:rPr lang="en-US" sz="2800" b="1">
                <a:solidFill>
                  <a:srgbClr val="FFFF00"/>
                </a:solidFill>
                <a:latin typeface="Times New Roman" pitchFamily="18" charset="0"/>
              </a:rPr>
              <a:t>Afraid of </a:t>
            </a:r>
          </a:p>
          <a:p>
            <a:pPr algn="ctr" eaLnBrk="0" hangingPunct="0"/>
            <a:r>
              <a:rPr lang="en-US" sz="2800" b="1">
                <a:solidFill>
                  <a:srgbClr val="FFFF00"/>
                </a:solidFill>
                <a:latin typeface="Times New Roman" pitchFamily="18" charset="0"/>
              </a:rPr>
              <a:t>Displeasing God</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1 Sam. 11:7</a:t>
            </a:r>
          </a:p>
          <a:p>
            <a:pPr algn="ctr" eaLnBrk="0" hangingPunct="0"/>
            <a:r>
              <a:rPr lang="en-US" sz="2400" b="1">
                <a:solidFill>
                  <a:srgbClr val="FFFFFF"/>
                </a:solidFill>
                <a:latin typeface="Times New Roman" pitchFamily="18" charset="0"/>
              </a:rPr>
              <a:t>Psa. 119:120</a:t>
            </a:r>
          </a:p>
          <a:p>
            <a:pPr algn="ctr" eaLnBrk="0" hangingPunct="0"/>
            <a:r>
              <a:rPr lang="en-US" sz="2400" b="1">
                <a:solidFill>
                  <a:srgbClr val="FFFFFF"/>
                </a:solidFill>
                <a:latin typeface="Times New Roman" pitchFamily="18" charset="0"/>
              </a:rPr>
              <a:t>Isa. 66:2</a:t>
            </a:r>
          </a:p>
          <a:p>
            <a:pPr algn="ctr" eaLnBrk="0" hangingPunct="0"/>
            <a:r>
              <a:rPr lang="en-US" sz="2400" b="1">
                <a:solidFill>
                  <a:srgbClr val="FFFFFF"/>
                </a:solidFill>
                <a:latin typeface="Times New Roman" pitchFamily="18" charset="0"/>
              </a:rPr>
              <a:t>Heb. 10:31; 12:29</a:t>
            </a:r>
          </a:p>
        </p:txBody>
      </p:sp>
      <p:sp>
        <p:nvSpPr>
          <p:cNvPr id="22535" name="Rectangle 7"/>
          <p:cNvSpPr>
            <a:spLocks noChangeArrowheads="1"/>
          </p:cNvSpPr>
          <p:nvPr/>
        </p:nvSpPr>
        <p:spPr bwMode="auto">
          <a:xfrm>
            <a:off x="4724400" y="3733800"/>
            <a:ext cx="3505200" cy="2819400"/>
          </a:xfrm>
          <a:prstGeom prst="rect">
            <a:avLst/>
          </a:prstGeom>
          <a:solidFill>
            <a:srgbClr val="000000"/>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nchor="ctr"/>
          <a:lstStyle/>
          <a:p>
            <a:pPr algn="ctr" eaLnBrk="0" hangingPunct="0"/>
            <a:r>
              <a:rPr lang="en-US" sz="2800" b="1">
                <a:solidFill>
                  <a:srgbClr val="FFFF00"/>
                </a:solidFill>
                <a:latin typeface="Times New Roman" pitchFamily="18" charset="0"/>
              </a:rPr>
              <a:t>Respect &amp; Awe</a:t>
            </a:r>
            <a:endParaRPr lang="en-US" sz="2400">
              <a:solidFill>
                <a:srgbClr val="FFFF00"/>
              </a:solidFill>
              <a:latin typeface="Times New Roman" pitchFamily="18" charset="0"/>
            </a:endParaRPr>
          </a:p>
          <a:p>
            <a:pPr algn="ctr" eaLnBrk="0" hangingPunct="0"/>
            <a:endParaRPr lang="en-US" sz="2400">
              <a:solidFill>
                <a:srgbClr val="FFFFFF"/>
              </a:solidFill>
              <a:latin typeface="Times New Roman" pitchFamily="18" charset="0"/>
            </a:endParaRPr>
          </a:p>
          <a:p>
            <a:pPr algn="ctr" eaLnBrk="0" hangingPunct="0"/>
            <a:r>
              <a:rPr lang="en-US" sz="2400" b="1">
                <a:solidFill>
                  <a:srgbClr val="FFFFFF"/>
                </a:solidFill>
                <a:latin typeface="Times New Roman" pitchFamily="18" charset="0"/>
              </a:rPr>
              <a:t>Luke 7:16</a:t>
            </a:r>
          </a:p>
          <a:p>
            <a:pPr algn="ctr" eaLnBrk="0" hangingPunct="0"/>
            <a:r>
              <a:rPr lang="en-US" sz="2400" b="1">
                <a:solidFill>
                  <a:srgbClr val="FFFFFF"/>
                </a:solidFill>
                <a:latin typeface="Times New Roman" pitchFamily="18" charset="0"/>
              </a:rPr>
              <a:t>Jonah 1:9</a:t>
            </a:r>
          </a:p>
          <a:p>
            <a:pPr algn="ctr" eaLnBrk="0" hangingPunct="0"/>
            <a:r>
              <a:rPr lang="en-US" sz="2400" b="1">
                <a:solidFill>
                  <a:srgbClr val="FFFFFF"/>
                </a:solidFill>
                <a:latin typeface="Times New Roman" pitchFamily="18" charset="0"/>
              </a:rPr>
              <a:t>Deut. 28:58</a:t>
            </a:r>
          </a:p>
          <a:p>
            <a:pPr algn="ctr" eaLnBrk="0" hangingPunct="0"/>
            <a:endParaRPr lang="en-US" sz="2400">
              <a:solidFill>
                <a:srgbClr val="FFFFFF"/>
              </a:solidFill>
              <a:latin typeface="Times New Roman" pitchFamily="18" charset="0"/>
            </a:endParaRPr>
          </a:p>
          <a:p>
            <a:pPr algn="ctr" eaLnBrk="0" hangingPunct="0"/>
            <a:endParaRPr lang="en-US" sz="2400">
              <a:solidFill>
                <a:srgbClr val="FFFFFF"/>
              </a:solidFill>
              <a:latin typeface="Times New Roman" pitchFamily="18" charset="0"/>
            </a:endParaRPr>
          </a:p>
        </p:txBody>
      </p:sp>
      <p:sp>
        <p:nvSpPr>
          <p:cNvPr id="22536" name="AutoShape 8"/>
          <p:cNvSpPr>
            <a:spLocks noChangeArrowheads="1"/>
          </p:cNvSpPr>
          <p:nvPr/>
        </p:nvSpPr>
        <p:spPr bwMode="auto">
          <a:xfrm>
            <a:off x="533400" y="0"/>
            <a:ext cx="8153400" cy="762000"/>
          </a:xfrm>
          <a:prstGeom prst="bevel">
            <a:avLst>
              <a:gd name="adj" fmla="val 12500"/>
            </a:avLst>
          </a:prstGeom>
          <a:solidFill>
            <a:srgbClr val="FFFF66"/>
          </a:solidFill>
          <a:ln w="9525">
            <a:solidFill>
              <a:srgbClr val="777777"/>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a:latin typeface="Times New Roman" pitchFamily="18" charset="0"/>
              </a:rPr>
              <a:t>I. What It Means</a:t>
            </a:r>
          </a:p>
        </p:txBody>
      </p:sp>
      <p:pic>
        <p:nvPicPr>
          <p:cNvPr id="9" name="Picture 29" descr="http://www.megangracebrown.com/coin-images/quarter.jpg"/>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3789858" y="1983658"/>
            <a:ext cx="1696542" cy="16691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503</TotalTime>
  <Words>850</Words>
  <Application>Microsoft Office PowerPoint</Application>
  <PresentationFormat>On-screen Show (4:3)</PresentationFormat>
  <Paragraphs>154</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Black</vt:lpstr>
      <vt:lpstr>Comic Sans MS</vt:lpstr>
      <vt:lpstr>Times New Roman</vt:lpstr>
      <vt:lpstr>Wingdings</vt:lpstr>
      <vt:lpstr>Default Design</vt:lpstr>
      <vt:lpstr>PowerPoint Presentation</vt:lpstr>
      <vt:lpstr>PowerPoint Presentation</vt:lpstr>
      <vt:lpstr>Objective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Respect For Word (Neh. 8)</vt:lpstr>
      <vt:lpstr>PowerPoint Presentation</vt:lpstr>
      <vt:lpstr>Objective</vt:lpstr>
      <vt:lpstr>PowerPoint Presentation</vt:lpstr>
    </vt:vector>
  </TitlesOfParts>
  <Company>El Bethel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Donnie V. Rader</dc:creator>
  <cp:lastModifiedBy>Donnie V. Rader</cp:lastModifiedBy>
  <cp:revision>28</cp:revision>
  <dcterms:created xsi:type="dcterms:W3CDTF">2004-11-13T22:52:50Z</dcterms:created>
  <dcterms:modified xsi:type="dcterms:W3CDTF">2022-03-17T02:12:00Z</dcterms:modified>
</cp:coreProperties>
</file>