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651" r:id="rId2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</p:sldIdLst>
  <p:sldSz cx="9144000" cy="6858000" type="screen4x3"/>
  <p:notesSz cx="6858000" cy="9144000"/>
  <p:embeddedFontLst>
    <p:embeddedFont>
      <p:font typeface="Centaur" panose="02030504050205020304" pitchFamily="18" charset="0"/>
      <p:regular r:id="rId11"/>
    </p:embeddedFont>
    <p:embeddedFont>
      <p:font typeface="Tahoma" panose="020B0604030504040204" pitchFamily="34" charset="0"/>
      <p:regular r:id="rId12"/>
      <p:bold r:id="rId1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01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187" y="0"/>
              <a:ext cx="2860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9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60" h="2556">
                  <a:moveTo>
                    <a:pt x="630" y="0"/>
                  </a:moveTo>
                  <a:lnTo>
                    <a:pt x="2859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3056" y="0"/>
              <a:ext cx="2285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0" y="2120"/>
                </a:cxn>
                <a:cxn ang="0">
                  <a:pos x="2284" y="1945"/>
                </a:cxn>
                <a:cxn ang="0">
                  <a:pos x="347" y="0"/>
                </a:cxn>
                <a:cxn ang="0">
                  <a:pos x="0" y="0"/>
                </a:cxn>
              </a:cxnLst>
              <a:rect l="0" t="0" r="r" b="b"/>
              <a:pathLst>
                <a:path w="2285" h="2121">
                  <a:moveTo>
                    <a:pt x="0" y="0"/>
                  </a:moveTo>
                  <a:lnTo>
                    <a:pt x="2110" y="2120"/>
                  </a:lnTo>
                  <a:lnTo>
                    <a:pt x="2284" y="1945"/>
                  </a:lnTo>
                  <a:lnTo>
                    <a:pt x="34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FFF3-D40F-4131-BB0B-857F1E4E5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42F18-0894-4A36-9844-28E2C4778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DCCDE-A676-403D-9A90-52C86EE0E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1569-0AB7-41A4-8CAD-E98043A34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C9624-C1C7-4BAA-AB9D-248A0AE78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B0EBF-7F3F-4EF9-A310-D12234982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ED6AB-7F24-4044-B261-2F766DA78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72937-5855-4593-A30C-871027213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6C65B-DF35-4720-B4BE-B32157DDE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9EC9-BB68-4262-A6A3-8B567E049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E9959-A96A-4331-96AC-C18EB4070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1132B-848F-414F-85C8-2A8F1BDA9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25537-FE14-42D0-9124-F90B8A57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CB8A5-EC76-4207-B45B-04FB1AC25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6F210-66F9-44E0-AC24-7EA315712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0A16F-7FD3-4C10-ACB6-819F135D6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72396-45F5-491A-8881-086F09978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7C3B2-AF86-43E5-BA7F-8CEFD37D3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0C07F-311F-4EB0-83AE-15201C3D0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29D9B-32A7-42E4-83F6-B7F03E2E3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7D40C-3E9F-4478-80E2-AD7871B8F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565F6-5402-41AE-A8D7-E4280AA12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32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4099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ltGray">
            <a:xfrm>
              <a:off x="2187" y="0"/>
              <a:ext cx="2860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9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60" h="2556">
                  <a:moveTo>
                    <a:pt x="630" y="0"/>
                  </a:moveTo>
                  <a:lnTo>
                    <a:pt x="2859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3056" y="0"/>
              <a:ext cx="2285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0" y="2120"/>
                </a:cxn>
                <a:cxn ang="0">
                  <a:pos x="2284" y="1945"/>
                </a:cxn>
                <a:cxn ang="0">
                  <a:pos x="347" y="0"/>
                </a:cxn>
                <a:cxn ang="0">
                  <a:pos x="0" y="0"/>
                </a:cxn>
              </a:cxnLst>
              <a:rect l="0" t="0" r="r" b="b"/>
              <a:pathLst>
                <a:path w="2285" h="2121">
                  <a:moveTo>
                    <a:pt x="0" y="0"/>
                  </a:moveTo>
                  <a:lnTo>
                    <a:pt x="2110" y="2120"/>
                  </a:lnTo>
                  <a:lnTo>
                    <a:pt x="2284" y="1945"/>
                  </a:lnTo>
                  <a:lnTo>
                    <a:pt x="34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EF8D4875-CB58-4579-A9DF-CD0BCDAFF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32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DAD2C1F-7AB4-42CD-A957-5D19A18C4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latin typeface="Centaur" panose="02030504050205020304" pitchFamily="18" charset="0"/>
              </a:rPr>
              <a:t>The Parable Of The Ten Virgins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>
                <a:latin typeface="+mj-lt"/>
              </a:rPr>
              <a:t>Similarities In The Wise/Foolish</a:t>
            </a:r>
          </a:p>
          <a:p>
            <a:pPr algn="just" eaLnBrk="1" hangingPunct="1">
              <a:defRPr/>
            </a:pPr>
            <a:r>
              <a:rPr lang="en-US" sz="3500" b="1" u="sng" dirty="0">
                <a:latin typeface="+mj-lt"/>
              </a:rPr>
              <a:t>Both the wise and foolish: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Were invited (Matt. 25:1)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Accepted the invitation (Matt. 25:1)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Waited (Matt. 25:5)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Had lamps (Matt. 25:3-4)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Had oil (Matt. 25:3-7)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Had lamps burning (Matt. 25:7-8)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latin typeface="Centaur" panose="02030504050205020304" pitchFamily="18" charset="0"/>
              </a:rPr>
              <a:t>The Parable Of The Ten Virgins</a:t>
            </a:r>
            <a:endParaRPr lang="en-US" sz="5500" i="1" dirty="0">
              <a:latin typeface="Souvenir Lt BT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>
                <a:latin typeface="+mj-lt"/>
              </a:rPr>
              <a:t>Similarities In The Wise/Foolish</a:t>
            </a:r>
          </a:p>
          <a:p>
            <a:pPr algn="just" eaLnBrk="1" hangingPunct="1">
              <a:defRPr/>
            </a:pPr>
            <a:endParaRPr lang="en-US" sz="3500" dirty="0">
              <a:latin typeface="+mj-lt"/>
            </a:endParaRPr>
          </a:p>
          <a:p>
            <a:pPr algn="just" eaLnBrk="1" hangingPunct="1">
              <a:defRPr/>
            </a:pPr>
            <a:r>
              <a:rPr lang="en-US" sz="3500" b="1" u="sng" dirty="0">
                <a:latin typeface="+mj-lt"/>
              </a:rPr>
              <a:t>Both the wise and foolish:</a:t>
            </a:r>
            <a:endParaRPr lang="en-US" sz="3500" dirty="0">
              <a:latin typeface="+mj-lt"/>
            </a:endParaRP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Slumbered and Slept (Matt. 25:5)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Were Awakened At The Same Cry (Matt. 25:6)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Arose and Trimmed Lamps (Matt. 25:7)</a:t>
            </a:r>
          </a:p>
          <a:p>
            <a:pPr eaLnBrk="1" hangingPunct="1">
              <a:defRPr/>
            </a:pPr>
            <a:r>
              <a:rPr lang="en-US" sz="3500" dirty="0">
                <a:latin typeface="+mj-lt"/>
              </a:rPr>
              <a:t>Desired and Expected to Enter (Matt. 25:11)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latin typeface="Centaur" panose="02030504050205020304" pitchFamily="18" charset="0"/>
              </a:rPr>
              <a:t>The Parable Of The Ten Virgins</a:t>
            </a:r>
            <a:endParaRPr lang="en-US" sz="5500" i="1" dirty="0">
              <a:latin typeface="Souvenir Lt BT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500" b="1" dirty="0">
                <a:latin typeface="+mj-lt"/>
              </a:rPr>
              <a:t>The Great Difference …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3500" dirty="0">
                <a:latin typeface="+mj-lt"/>
              </a:rPr>
              <a:t>The wise brought extra oil, the foolish did not 	(Matt. 25:3-4).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3500" dirty="0">
                <a:latin typeface="+mj-lt"/>
              </a:rPr>
              <a:t>This difference brought about different consequences in their lives (Matt. 25:9-12)!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3500" dirty="0">
                <a:latin typeface="+mj-lt"/>
              </a:rPr>
              <a:t>Of all the similarities they had, just ONE	difference made all the difference!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3500" dirty="0">
                <a:latin typeface="+mj-lt"/>
              </a:rPr>
              <a:t>Matthew 25:13 – “Watch” (</a:t>
            </a:r>
            <a:r>
              <a:rPr lang="en-US" sz="3500" dirty="0" err="1">
                <a:latin typeface="+mj-lt"/>
              </a:rPr>
              <a:t>ie</a:t>
            </a:r>
            <a:r>
              <a:rPr lang="en-US" sz="3500" dirty="0">
                <a:latin typeface="+mj-lt"/>
              </a:rPr>
              <a:t>., keep awake, give strict attention, be cautious, take heed)!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latin typeface="Centaur" panose="02030504050205020304" pitchFamily="18" charset="0"/>
              </a:rPr>
              <a:t>The Parable Of The Ten Virgins</a:t>
            </a:r>
            <a:endParaRPr lang="en-US" sz="5500" i="1" dirty="0">
              <a:latin typeface="Souvenir Lt BT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>
                <a:latin typeface="+mj-lt"/>
              </a:rPr>
              <a:t>Explanation Of This Parable</a:t>
            </a:r>
          </a:p>
          <a:p>
            <a:pPr algn="just" eaLnBrk="1" hangingPunct="1">
              <a:defRPr/>
            </a:pPr>
            <a:r>
              <a:rPr lang="en-US" sz="3500" b="1" u="sng" dirty="0">
                <a:latin typeface="+mj-lt"/>
              </a:rPr>
              <a:t>Bridegroom</a:t>
            </a:r>
          </a:p>
          <a:p>
            <a:pPr algn="just" eaLnBrk="1" hangingPunct="1">
              <a:defRPr/>
            </a:pPr>
            <a:endParaRPr lang="en-US" sz="3500" b="1" u="sng" dirty="0">
              <a:latin typeface="+mj-lt"/>
            </a:endParaRPr>
          </a:p>
          <a:p>
            <a:pPr algn="just" eaLnBrk="1" hangingPunct="1">
              <a:defRPr/>
            </a:pPr>
            <a:r>
              <a:rPr lang="en-US" sz="3500" b="1" u="sng" dirty="0">
                <a:latin typeface="+mj-lt"/>
              </a:rPr>
              <a:t>10 virgins</a:t>
            </a:r>
          </a:p>
          <a:p>
            <a:pPr algn="just" eaLnBrk="1" hangingPunct="1">
              <a:defRPr/>
            </a:pPr>
            <a:endParaRPr lang="en-US" sz="3500" b="1" u="sng" dirty="0">
              <a:latin typeface="+mj-lt"/>
            </a:endParaRPr>
          </a:p>
          <a:p>
            <a:pPr algn="just" eaLnBrk="1" hangingPunct="1">
              <a:defRPr/>
            </a:pPr>
            <a:r>
              <a:rPr lang="en-US" sz="3500" b="1" u="sng" dirty="0">
                <a:latin typeface="+mj-lt"/>
              </a:rPr>
              <a:t>Oil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886200" y="1981200"/>
            <a:ext cx="5105400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5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Jesus</a:t>
            </a: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(Jn. 3:28-29;	        Eph. 5:25-32; Rev. 19:6-9)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5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Church</a:t>
            </a: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(Rev. 14:1, 4;	 II Cor. 11:2; Eph. 5:25-27)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5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Preparation/Patience:</a:t>
            </a: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  5 diligent/5 were 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latin typeface="Centaur" panose="02030504050205020304" pitchFamily="18" charset="0"/>
              </a:rPr>
              <a:t>The Parable Of The Ten Virgins</a:t>
            </a:r>
            <a:endParaRPr lang="en-US" sz="5500" i="1" dirty="0">
              <a:latin typeface="Souvenir Lt BT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>
                <a:latin typeface="+mj-lt"/>
              </a:rPr>
              <a:t>Explanation Of This Parable</a:t>
            </a:r>
          </a:p>
          <a:p>
            <a:pPr algn="just" eaLnBrk="1" hangingPunct="1">
              <a:defRPr/>
            </a:pPr>
            <a:r>
              <a:rPr lang="en-US" sz="3500" b="1" u="sng" dirty="0">
                <a:latin typeface="+mj-lt"/>
              </a:rPr>
              <a:t>Call at midnight</a:t>
            </a:r>
          </a:p>
          <a:p>
            <a:pPr algn="just" eaLnBrk="1" hangingPunct="1">
              <a:defRPr/>
            </a:pPr>
            <a:endParaRPr lang="en-US" sz="3500" dirty="0">
              <a:latin typeface="+mj-lt"/>
            </a:endParaRPr>
          </a:p>
          <a:p>
            <a:pPr algn="just" eaLnBrk="1" hangingPunct="1">
              <a:defRPr/>
            </a:pPr>
            <a:endParaRPr lang="en-US" sz="3500" dirty="0">
              <a:latin typeface="+mj-lt"/>
            </a:endParaRPr>
          </a:p>
          <a:p>
            <a:pPr algn="just" eaLnBrk="1" hangingPunct="1">
              <a:defRPr/>
            </a:pPr>
            <a:r>
              <a:rPr lang="en-US" sz="3500" b="1" u="sng" dirty="0">
                <a:latin typeface="+mj-lt"/>
              </a:rPr>
              <a:t>Request of foolish</a:t>
            </a:r>
          </a:p>
          <a:p>
            <a:pPr algn="just" eaLnBrk="1" hangingPunct="1">
              <a:defRPr/>
            </a:pPr>
            <a:endParaRPr lang="en-US" sz="3500" dirty="0">
              <a:latin typeface="+mj-lt"/>
            </a:endParaRPr>
          </a:p>
          <a:p>
            <a:pPr algn="just" eaLnBrk="1" hangingPunct="1">
              <a:defRPr/>
            </a:pPr>
            <a:r>
              <a:rPr lang="en-US" sz="3500" b="1" u="sng" dirty="0">
                <a:latin typeface="+mj-lt"/>
              </a:rPr>
              <a:t>Shut door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114800" y="1981200"/>
            <a:ext cx="4876800" cy="43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5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Judgment Day</a:t>
            </a: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      (II Pet. 3:9-10;		        I Thess. 4:13-17)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5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Request for mercy</a:t>
            </a:r>
            <a:endParaRPr lang="en-US" sz="35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just">
              <a:spcBef>
                <a:spcPct val="50000"/>
              </a:spcBef>
              <a:defRPr/>
            </a:pPr>
            <a:endParaRPr lang="en-US" sz="19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sz="35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Access To Heaven</a:t>
            </a: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 (Gen. 7:16; Matt. 7:21)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latin typeface="Centaur" panose="02030504050205020304" pitchFamily="18" charset="0"/>
              </a:rPr>
              <a:t>The Parable Of The Ten Virgins</a:t>
            </a:r>
            <a:endParaRPr lang="en-US" sz="5500" i="1" dirty="0">
              <a:latin typeface="Souvenir Lt BT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>
                <a:latin typeface="+mj-lt"/>
              </a:rPr>
              <a:t>Explanation Of This Parable</a:t>
            </a:r>
          </a:p>
          <a:p>
            <a:pPr algn="just" eaLnBrk="1" hangingPunct="1">
              <a:defRPr/>
            </a:pPr>
            <a:r>
              <a:rPr lang="en-US" sz="3500" dirty="0">
                <a:latin typeface="+mj-lt"/>
              </a:rPr>
              <a:t>Matthew 25:13 – “Watch”!</a:t>
            </a:r>
          </a:p>
          <a:p>
            <a:pPr marL="457200" indent="-457200" algn="just" eaLnBrk="1" hangingPunct="1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latin typeface="+mj-lt"/>
              </a:rPr>
              <a:t>	Romans 13:11-14</a:t>
            </a:r>
          </a:p>
          <a:p>
            <a:pPr marL="457200" indent="-457200" algn="just" eaLnBrk="1" hangingPunct="1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latin typeface="+mj-lt"/>
              </a:rPr>
              <a:t>	Revelation 3:2-3; Mark 13:33-37</a:t>
            </a:r>
          </a:p>
          <a:p>
            <a:pPr algn="just" eaLnBrk="1" hangingPunct="1">
              <a:defRPr/>
            </a:pPr>
            <a:r>
              <a:rPr lang="en-US" sz="3500" dirty="0">
                <a:latin typeface="+mj-lt"/>
              </a:rPr>
              <a:t>Watching demands PATIENCE!</a:t>
            </a:r>
          </a:p>
          <a:p>
            <a:pPr marL="457200" indent="-457200" algn="just" eaLnBrk="1" hangingPunct="1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latin typeface="+mj-lt"/>
              </a:rPr>
              <a:t>	Hebrews 6:13-15</a:t>
            </a:r>
          </a:p>
          <a:p>
            <a:pPr marL="457200" indent="-457200" algn="just" eaLnBrk="1" hangingPunct="1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latin typeface="+mj-lt"/>
              </a:rPr>
              <a:t>	II Peter 1:6</a:t>
            </a:r>
          </a:p>
          <a:p>
            <a:pPr marL="457200" indent="-457200" algn="just" eaLnBrk="1" hangingPunct="1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latin typeface="+mj-lt"/>
              </a:rPr>
              <a:t>	Romans 2:7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solidFill>
                  <a:schemeClr val="tx1"/>
                </a:solidFill>
                <a:latin typeface="Centaur" panose="02030504050205020304" pitchFamily="18" charset="0"/>
              </a:rPr>
              <a:t>“What Must I Do To Be Saved?”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3820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Hear The Gospel (Rom. 10:17)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Believe In Christ (Jn. 8:24)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Repent Of Sins (Lk.13:3)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Confess Christ (Rom. 10:10)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Be Baptized (I Pet. 3:21)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28600" y="4648200"/>
            <a:ext cx="891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For The Erring Child: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</a:p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Repent (Acts 8:22), Confess (I Jn. 1:9),</a:t>
            </a:r>
          </a:p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Pray (Acts 8:22)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457200" y="990600"/>
            <a:ext cx="81534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3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0033"/>
      </a:hlink>
      <a:folHlink>
        <a:srgbClr val="3366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BlueVertical</Template>
  <TotalTime>2726</TotalTime>
  <Words>418</Words>
  <Application>Microsoft Office PowerPoint</Application>
  <PresentationFormat>On-screen Show (4:3)</PresentationFormat>
  <Paragraphs>63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Monotype Sorts</vt:lpstr>
      <vt:lpstr>Tahoma</vt:lpstr>
      <vt:lpstr>Arial</vt:lpstr>
      <vt:lpstr>Souvenir Lt BT</vt:lpstr>
      <vt:lpstr>Centaur</vt:lpstr>
      <vt:lpstr>Times New Roman</vt:lpstr>
      <vt:lpstr>Wingdings</vt:lpstr>
      <vt:lpstr>Blue Diagonal</vt:lpstr>
      <vt:lpstr>Ocean</vt:lpstr>
      <vt:lpstr>The Parable Of The Ten Virgins</vt:lpstr>
      <vt:lpstr>The Parable Of The Ten Virgins</vt:lpstr>
      <vt:lpstr>The Parable Of The Ten Virgins</vt:lpstr>
      <vt:lpstr>The Parable Of The Ten Virgins</vt:lpstr>
      <vt:lpstr>The Parable Of The Ten Virgins</vt:lpstr>
      <vt:lpstr>The Parable Of The Ten Virgins</vt:lpstr>
      <vt:lpstr>“What Must I Do To Be Saved?”</vt:lpstr>
      <vt:lpstr>PowerPoint Presentation</vt:lpstr>
    </vt:vector>
  </TitlesOfParts>
  <Company>Southside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Preacher</dc:creator>
  <cp:lastModifiedBy>Jarrod Jacobs</cp:lastModifiedBy>
  <cp:revision>41</cp:revision>
  <dcterms:created xsi:type="dcterms:W3CDTF">2006-01-15T02:28:02Z</dcterms:created>
  <dcterms:modified xsi:type="dcterms:W3CDTF">2023-12-03T13:23:15Z</dcterms:modified>
</cp:coreProperties>
</file>