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61" r:id="rId2"/>
  </p:sldMasterIdLst>
  <p:notesMasterIdLst>
    <p:notesMasterId r:id="rId21"/>
  </p:notesMasterIdLst>
  <p:sldIdLst>
    <p:sldId id="279" r:id="rId3"/>
    <p:sldId id="256" r:id="rId4"/>
    <p:sldId id="257" r:id="rId5"/>
    <p:sldId id="276" r:id="rId6"/>
    <p:sldId id="263" r:id="rId7"/>
    <p:sldId id="277" r:id="rId8"/>
    <p:sldId id="264" r:id="rId9"/>
    <p:sldId id="265" r:id="rId10"/>
    <p:sldId id="266" r:id="rId11"/>
    <p:sldId id="278" r:id="rId12"/>
    <p:sldId id="280" r:id="rId13"/>
    <p:sldId id="269" r:id="rId14"/>
    <p:sldId id="270" r:id="rId15"/>
    <p:sldId id="268" r:id="rId16"/>
    <p:sldId id="271" r:id="rId17"/>
    <p:sldId id="267" r:id="rId18"/>
    <p:sldId id="274" r:id="rId19"/>
    <p:sldId id="275" r:id="rId20"/>
  </p:sldIdLst>
  <p:sldSz cx="9144000" cy="6858000" type="screen4x3"/>
  <p:notesSz cx="6858000" cy="9144000"/>
  <p:embeddedFontLst>
    <p:embeddedFont>
      <p:font typeface="Baskerville Old Face" panose="02020602080505020303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sto MT" panose="02040603050505030304" pitchFamily="18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DFA0-1952-40C0-8E69-8DBBD2DF0693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3F15-B890-41A1-B20D-44126158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7387-6B78-4CE4-A090-241F835C9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2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14D69-33CF-4FCF-9AA3-A9CD98C8F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1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76FAD-EB9C-4A05-9D67-878698C6F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66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3691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8936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260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3765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651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1826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2793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0228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0AD06-B1AB-4F06-B659-622A22D60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196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8604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5155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002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483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360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DE75-2915-4EC7-815C-10056726F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4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6BFE-2197-4F41-8252-BAF2236B0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57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3C36D-ACCE-40B1-8305-8FE7EF198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00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BD015-C2E7-4132-8631-CBF7269D2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A591F-009B-4148-BA26-3AEE6B470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0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CD09-0923-44FD-95EF-0A16B4EFE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1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E598F-35B2-4FAE-8916-98B822348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3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CF31C-265B-49D7-A82D-1E8BB52ED3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228600"/>
            <a:ext cx="7924800" cy="1143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3400" y="228600"/>
            <a:ext cx="7993063" cy="1143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01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484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49328" y="1779102"/>
            <a:ext cx="51054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“Last eve I paused beside a blacksmith’s door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heard the anvil ring the vesper chime,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looking in, I saw upon the floor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hammers worn with beating years of time.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‘How many anvils have you had,’ said I,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wear and batter all these hammers so?’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“Just one,’ he said; then with twinkling eye,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anvil wears the hammers out you know.’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so, I thought, the anvil of God’s word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ages skeptics blows have beaten upon,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though the noise of falling blows was heard,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anvil is unharmed — the hammers gone!”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342CBF7-3B86-4657-825D-E221124E38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CB59D-9CE1-4857-928F-768267D60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2" y="2515799"/>
            <a:ext cx="4330328" cy="21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14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8436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i="1" u="sng" dirty="0">
                <a:latin typeface="Calisto MT" panose="02040603050505030304" pitchFamily="18" charset="0"/>
              </a:rPr>
              <a:t>Geographic Accuracy: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	“Up” to Jerusalem and “Down” to Jericho! (Gal. 1:17-18; Jn. 5:1; Josh. 16:7; </a:t>
            </a:r>
            <a:r>
              <a:rPr lang="en-US" altLang="en-US" sz="3500" dirty="0" err="1">
                <a:latin typeface="Calisto MT" panose="02040603050505030304" pitchFamily="18" charset="0"/>
              </a:rPr>
              <a:t>Lk</a:t>
            </a:r>
            <a:r>
              <a:rPr lang="en-US" altLang="en-US" sz="3500" dirty="0">
                <a:latin typeface="Calisto MT" panose="02040603050505030304" pitchFamily="18" charset="0"/>
              </a:rPr>
              <a:t>. 10:30)</a:t>
            </a:r>
          </a:p>
          <a:p>
            <a:pPr>
              <a:spcBef>
                <a:spcPct val="20000"/>
              </a:spcBef>
            </a:pPr>
            <a:r>
              <a:rPr lang="en-US" altLang="en-US" sz="3500" i="1" u="sng" dirty="0">
                <a:latin typeface="Calisto MT" panose="02040603050505030304" pitchFamily="18" charset="0"/>
              </a:rPr>
              <a:t>Cell Structure: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	I Corinthians 15:39 – “one flesh of …”</a:t>
            </a:r>
          </a:p>
        </p:txBody>
      </p:sp>
    </p:spTree>
    <p:extLst>
      <p:ext uri="{BB962C8B-B14F-4D97-AF65-F5344CB8AC3E}">
        <p14:creationId xmlns:p14="http://schemas.microsoft.com/office/powerpoint/2010/main" val="4913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9220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INTERNAL EVIDENCE</a:t>
            </a:r>
          </a:p>
          <a:p>
            <a:pPr>
              <a:spcBef>
                <a:spcPct val="20000"/>
              </a:spcBef>
            </a:pPr>
            <a:endParaRPr lang="en-US" altLang="en-US" sz="3500" dirty="0">
              <a:latin typeface="Calisto MT" panose="0204060305050503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The statements, prophecies in the Bible show it to be true and without contradiction!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332 prophecies fulfilled in Christ!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	(Ex: Isa. 53; Zech. 11:12-13; Gen. 3:15)</a:t>
            </a:r>
          </a:p>
        </p:txBody>
      </p:sp>
    </p:spTree>
    <p:extLst>
      <p:ext uri="{BB962C8B-B14F-4D97-AF65-F5344CB8AC3E}">
        <p14:creationId xmlns:p14="http://schemas.microsoft.com/office/powerpoint/2010/main" val="36143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0244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INTERNAL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i="1" u="sng" dirty="0">
                <a:latin typeface="Calisto MT" panose="02040603050505030304" pitchFamily="18" charset="0"/>
              </a:rPr>
              <a:t>The Continuity Of The Scriptures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What would you do in an attempt to write a book where several authors contributed a chapter?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THE BIBLE was written over </a:t>
            </a:r>
            <a:r>
              <a:rPr lang="en-US" altLang="en-US" sz="3500" b="1" dirty="0">
                <a:latin typeface="Calisto MT" panose="02040603050505030304" pitchFamily="18" charset="0"/>
              </a:rPr>
              <a:t>1600 years</a:t>
            </a:r>
            <a:r>
              <a:rPr lang="en-US" altLang="en-US" sz="3500" dirty="0">
                <a:latin typeface="Calisto MT" panose="02040603050505030304" pitchFamily="18" charset="0"/>
              </a:rPr>
              <a:t> by about </a:t>
            </a:r>
            <a:r>
              <a:rPr lang="en-US" altLang="en-US" sz="3500" b="1" dirty="0">
                <a:latin typeface="Calisto MT" panose="02040603050505030304" pitchFamily="18" charset="0"/>
              </a:rPr>
              <a:t>40 writers</a:t>
            </a:r>
            <a:r>
              <a:rPr lang="en-US" altLang="en-US" sz="3500" dirty="0">
                <a:latin typeface="Calisto MT" panose="02040603050505030304" pitchFamily="18" charset="0"/>
              </a:rPr>
              <a:t> from every walk of life!</a:t>
            </a:r>
          </a:p>
        </p:txBody>
      </p:sp>
    </p:spTree>
    <p:extLst>
      <p:ext uri="{BB962C8B-B14F-4D97-AF65-F5344CB8AC3E}">
        <p14:creationId xmlns:p14="http://schemas.microsoft.com/office/powerpoint/2010/main" val="17012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1268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INTERNAL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THE BIBLE was written over </a:t>
            </a:r>
            <a:r>
              <a:rPr lang="en-US" altLang="en-US" sz="3500" b="1" dirty="0">
                <a:latin typeface="Calisto MT" panose="02040603050505030304" pitchFamily="18" charset="0"/>
              </a:rPr>
              <a:t>1600 years</a:t>
            </a:r>
            <a:r>
              <a:rPr lang="en-US" altLang="en-US" sz="3500" dirty="0">
                <a:latin typeface="Calisto MT" panose="02040603050505030304" pitchFamily="18" charset="0"/>
              </a:rPr>
              <a:t> by about </a:t>
            </a:r>
            <a:r>
              <a:rPr lang="en-US" altLang="en-US" sz="3500" b="1" dirty="0">
                <a:latin typeface="Calisto MT" panose="02040603050505030304" pitchFamily="18" charset="0"/>
              </a:rPr>
              <a:t>40 writers</a:t>
            </a:r>
            <a:r>
              <a:rPr lang="en-US" altLang="en-US" sz="3500" dirty="0">
                <a:latin typeface="Calisto MT" panose="02040603050505030304" pitchFamily="18" charset="0"/>
              </a:rPr>
              <a:t> from every walk of life!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4083797"/>
            <a:ext cx="1981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Moses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4724400"/>
            <a:ext cx="1981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Peter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" y="5257800"/>
            <a:ext cx="1981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Amos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1981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Joshua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04800" y="3505200"/>
            <a:ext cx="20574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500" b="1" u="sng" dirty="0">
                <a:latin typeface="Calisto MT" panose="02040603050505030304" pitchFamily="18" charset="0"/>
              </a:rPr>
              <a:t>Authors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667000" y="3505200"/>
            <a:ext cx="2514600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500" b="1" u="sng" dirty="0">
                <a:latin typeface="Calisto MT" panose="02040603050505030304" pitchFamily="18" charset="0"/>
              </a:rPr>
              <a:t>Locations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Wilderness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Dungeon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Palace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Prison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410200" y="3505200"/>
            <a:ext cx="281940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500" b="1" u="sng" dirty="0">
                <a:latin typeface="Calisto MT" panose="02040603050505030304" pitchFamily="18" charset="0"/>
              </a:rPr>
              <a:t>Languages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Hebrew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Aramaic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Greek</a:t>
            </a:r>
          </a:p>
        </p:txBody>
      </p:sp>
    </p:spTree>
    <p:extLst>
      <p:ext uri="{BB962C8B-B14F-4D97-AF65-F5344CB8AC3E}">
        <p14:creationId xmlns:p14="http://schemas.microsoft.com/office/powerpoint/2010/main" val="38140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4" grpId="0"/>
      <p:bldP spid="11275" grpId="0"/>
      <p:bldP spid="112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9220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INTERNAL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“Circular Reasoning!”</a:t>
            </a:r>
          </a:p>
          <a:p>
            <a:pPr algn="just">
              <a:spcBef>
                <a:spcPct val="20000"/>
              </a:spcBef>
            </a:pPr>
            <a:r>
              <a:rPr lang="en-US" sz="3500" dirty="0">
                <a:latin typeface="Calisto MT" panose="02040603050505030304" pitchFamily="18" charset="0"/>
              </a:rPr>
              <a:t>Not so!</a:t>
            </a:r>
          </a:p>
          <a:p>
            <a:pPr algn="just">
              <a:spcBef>
                <a:spcPct val="2000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40 different witnesses over 1500 years and finding unity of testimony in the record is simply evaluating the strength of testimony. That is not circular reasoning at all!</a:t>
            </a:r>
          </a:p>
        </p:txBody>
      </p:sp>
    </p:spTree>
    <p:extLst>
      <p:ext uri="{BB962C8B-B14F-4D97-AF65-F5344CB8AC3E}">
        <p14:creationId xmlns:p14="http://schemas.microsoft.com/office/powerpoint/2010/main" val="1584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3316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INTERNAL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The New Testament Bears Witness To The Old Testament.</a:t>
            </a:r>
          </a:p>
          <a:p>
            <a:pPr>
              <a:spcBef>
                <a:spcPct val="20000"/>
              </a:spcBef>
            </a:pPr>
            <a:r>
              <a:rPr lang="en-US" altLang="en-US" sz="3500" i="1" u="sng" dirty="0">
                <a:latin typeface="Calisto MT" panose="02040603050505030304" pitchFamily="18" charset="0"/>
              </a:rPr>
              <a:t>Further Evidence: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God’s Plan For The Home (Gen. 2:18)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Prophecies Fulfilled (I Kings 13; Isa. 45)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Military Campaigns</a:t>
            </a:r>
          </a:p>
        </p:txBody>
      </p:sp>
    </p:spTree>
    <p:extLst>
      <p:ext uri="{BB962C8B-B14F-4D97-AF65-F5344CB8AC3E}">
        <p14:creationId xmlns:p14="http://schemas.microsoft.com/office/powerpoint/2010/main" val="10725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484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49328" y="1779102"/>
            <a:ext cx="51054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“Last eve I paused beside a blacksmith’s door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heard the anvil ring the vesper chime,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looking in, I saw upon the floor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hammers worn with beating years of time.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‘How many anvils have you had,’ said I,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wear and batter all these hammers so?’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“Just one,’ he said; then with twinkling eye,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anvil wears the hammers out you know.’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so, I thought, the anvil of God’s word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ages skeptics blows have beaten upon,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though the noise of falling blows was heard,</a:t>
            </a:r>
          </a:p>
          <a:p>
            <a:pPr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anvil is unharmed — the hammers gone!”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342CBF7-3B86-4657-825D-E221124E38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CB59D-9CE1-4857-928F-768267D60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2" y="2515799"/>
            <a:ext cx="4330328" cy="2131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Souvenir Lt BT" pitchFamily="18" charset="0"/>
              </a:rPr>
              <a:t>“What Must I Do To Be Saved?”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Be Baptized (I Pet. 3:21)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Repent (Acts 8:22), Confess (I Jn. 1:9),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Pray (Acts 8:22)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0031"/>
      </p:ext>
    </p:extLst>
  </p:cSld>
  <p:clrMapOvr>
    <a:masterClrMapping/>
  </p:clrMapOvr>
  <p:transition spd="slow" advTm="2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84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54" name="Picture 6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876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Though there have been many critics through the years, the Bible remains!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</a:t>
            </a:r>
            <a:r>
              <a:rPr lang="en-US" altLang="en-US" sz="3500" dirty="0" err="1">
                <a:latin typeface="Calisto MT" panose="02040603050505030304" pitchFamily="18" charset="0"/>
              </a:rPr>
              <a:t>Eben</a:t>
            </a:r>
            <a:r>
              <a:rPr lang="en-US" altLang="en-US" sz="3500" dirty="0">
                <a:latin typeface="Calisto MT" panose="02040603050505030304" pitchFamily="18" charset="0"/>
              </a:rPr>
              <a:t> Ezra (12</a:t>
            </a:r>
            <a:r>
              <a:rPr lang="en-US" altLang="en-US" sz="3500" baseline="30000" dirty="0">
                <a:latin typeface="Calisto MT" panose="02040603050505030304" pitchFamily="18" charset="0"/>
              </a:rPr>
              <a:t>th</a:t>
            </a:r>
            <a:r>
              <a:rPr lang="en-US" altLang="en-US" sz="3500" dirty="0">
                <a:latin typeface="Calisto MT" panose="02040603050505030304" pitchFamily="18" charset="0"/>
              </a:rPr>
              <a:t> Century)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Carlstadt (</a:t>
            </a:r>
            <a:r>
              <a:rPr lang="en-US" altLang="en-US" sz="3500" dirty="0" err="1">
                <a:latin typeface="Calisto MT" panose="02040603050505030304" pitchFamily="18" charset="0"/>
              </a:rPr>
              <a:t>Contem</a:t>
            </a:r>
            <a:r>
              <a:rPr lang="en-US" altLang="en-US" sz="3500" dirty="0">
                <a:latin typeface="Calisto MT" panose="02040603050505030304" pitchFamily="18" charset="0"/>
              </a:rPr>
              <a:t>. with Martin Luther)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Hobbs (17</a:t>
            </a:r>
            <a:r>
              <a:rPr lang="en-US" altLang="en-US" sz="3500" baseline="30000" dirty="0">
                <a:latin typeface="Calisto MT" panose="02040603050505030304" pitchFamily="18" charset="0"/>
              </a:rPr>
              <a:t>th</a:t>
            </a:r>
            <a:r>
              <a:rPr lang="en-US" altLang="en-US" sz="3500" dirty="0">
                <a:latin typeface="Calisto MT" panose="02040603050505030304" pitchFamily="18" charset="0"/>
              </a:rPr>
              <a:t> Century)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Voltaire (18</a:t>
            </a:r>
            <a:r>
              <a:rPr lang="en-US" altLang="en-US" sz="3500" baseline="30000" dirty="0">
                <a:latin typeface="Calisto MT" panose="02040603050505030304" pitchFamily="18" charset="0"/>
              </a:rPr>
              <a:t>th</a:t>
            </a:r>
            <a:r>
              <a:rPr lang="en-US" altLang="en-US" sz="3500" dirty="0">
                <a:latin typeface="Calisto MT" panose="02040603050505030304" pitchFamily="18" charset="0"/>
              </a:rPr>
              <a:t> Century)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Ferdinand Christian </a:t>
            </a:r>
            <a:r>
              <a:rPr lang="en-US" altLang="en-US" sz="3500" dirty="0" err="1">
                <a:latin typeface="Calisto MT" panose="02040603050505030304" pitchFamily="18" charset="0"/>
              </a:rPr>
              <a:t>Baur</a:t>
            </a:r>
            <a:r>
              <a:rPr lang="en-US" altLang="en-US" sz="3500" dirty="0">
                <a:latin typeface="Calisto MT" panose="02040603050505030304" pitchFamily="18" charset="0"/>
              </a:rPr>
              <a:t> (19</a:t>
            </a:r>
            <a:r>
              <a:rPr lang="en-US" altLang="en-US" sz="3500" baseline="30000" dirty="0">
                <a:latin typeface="Calisto MT" panose="02040603050505030304" pitchFamily="18" charset="0"/>
              </a:rPr>
              <a:t>th</a:t>
            </a:r>
            <a:r>
              <a:rPr lang="en-US" altLang="en-US" sz="3500" dirty="0">
                <a:latin typeface="Calisto MT" panose="02040603050505030304" pitchFamily="18" charset="0"/>
              </a:rPr>
              <a:t> Century)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8196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This is not a man-made book, but a book written by divine inspiration!</a:t>
            </a:r>
          </a:p>
          <a:p>
            <a:pPr algn="ctr">
              <a:spcBef>
                <a:spcPct val="20000"/>
              </a:spcBef>
            </a:pPr>
            <a:endParaRPr lang="en-US" altLang="en-US" sz="3500" dirty="0">
              <a:latin typeface="Calisto MT" panose="02040603050505030304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Matthew 24:35; Psalm 119:89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I Peter 1:23, 25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II Timothy 3:16-17 – “inspiration” =			     “divinely breathed-in” (</a:t>
            </a:r>
            <a:r>
              <a:rPr lang="en-US" altLang="en-US" sz="3500" u="sng" dirty="0">
                <a:latin typeface="Calisto MT" panose="02040603050505030304" pitchFamily="18" charset="0"/>
              </a:rPr>
              <a:t>Strong’s</a:t>
            </a:r>
            <a:r>
              <a:rPr lang="en-US" altLang="en-US" sz="3500" dirty="0">
                <a:latin typeface="Calisto MT" panose="0204060305050503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4340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The Bible has more manuscript evidence than any other piece of literature.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The Bible has more manuscript evidence than any other 10 pieces of classical literature.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500" dirty="0">
                <a:latin typeface="Calisto MT" panose="02040603050505030304" pitchFamily="18" charset="0"/>
              </a:rPr>
              <a:t>	24,000 manuscript copies/portions of the New Testament in existence today!</a:t>
            </a:r>
          </a:p>
        </p:txBody>
      </p:sp>
    </p:spTree>
    <p:extLst>
      <p:ext uri="{BB962C8B-B14F-4D97-AF65-F5344CB8AC3E}">
        <p14:creationId xmlns:p14="http://schemas.microsoft.com/office/powerpoint/2010/main" val="35978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5364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A67EF-F86A-4209-8200-D96606EF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45" y="2387323"/>
            <a:ext cx="4338637" cy="284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BAB03-2152-432D-9056-17A30C6BB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556" y="2325950"/>
            <a:ext cx="3421846" cy="3620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81E43-BD43-46BB-8958-4D6E9B227E3B}"/>
              </a:ext>
            </a:extLst>
          </p:cNvPr>
          <p:cNvSpPr txBox="1"/>
          <p:nvPr/>
        </p:nvSpPr>
        <p:spPr>
          <a:xfrm>
            <a:off x="526956" y="5400536"/>
            <a:ext cx="88392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“Belonging to Hezekiah, son of Ahaz, king of Judah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5364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The “Dead Sea Scrolls” (1947)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Abdi-</a:t>
            </a:r>
            <a:r>
              <a:rPr lang="en-US" altLang="en-US" sz="3500" dirty="0" err="1">
                <a:latin typeface="Calisto MT" panose="02040603050505030304" pitchFamily="18" charset="0"/>
              </a:rPr>
              <a:t>Heba’s</a:t>
            </a:r>
            <a:r>
              <a:rPr lang="en-US" altLang="en-US" sz="3500" dirty="0">
                <a:latin typeface="Calisto MT" panose="02040603050505030304" pitchFamily="18" charset="0"/>
              </a:rPr>
              <a:t> letter to Pharaoh </a:t>
            </a:r>
            <a:r>
              <a:rPr lang="en-US" altLang="en-US" sz="3500" dirty="0" err="1">
                <a:latin typeface="Calisto MT" panose="02040603050505030304" pitchFamily="18" charset="0"/>
              </a:rPr>
              <a:t>Akhanaton</a:t>
            </a:r>
            <a:r>
              <a:rPr lang="en-US" altLang="en-US" sz="3500" dirty="0">
                <a:latin typeface="Calisto MT" panose="02040603050505030304" pitchFamily="18" charset="0"/>
              </a:rPr>
              <a:t> (see: Josh. 10:1-5, 26-28)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Balaam (Num. 24:3-4)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Hittites (Gen.-Neh.)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Erastus (Acts 19:22; Rom. 16:23;						II Tim. 4:20)</a:t>
            </a:r>
          </a:p>
        </p:txBody>
      </p:sp>
    </p:spTree>
    <p:extLst>
      <p:ext uri="{BB962C8B-B14F-4D97-AF65-F5344CB8AC3E}">
        <p14:creationId xmlns:p14="http://schemas.microsoft.com/office/powerpoint/2010/main" val="557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6388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Pontius Pilate (Matt., Mk. </a:t>
            </a:r>
            <a:r>
              <a:rPr lang="en-US" altLang="en-US" sz="3500" dirty="0" err="1">
                <a:latin typeface="Calisto MT" panose="02040603050505030304" pitchFamily="18" charset="0"/>
              </a:rPr>
              <a:t>Lk</a:t>
            </a:r>
            <a:r>
              <a:rPr lang="en-US" altLang="en-US" sz="3500" dirty="0">
                <a:latin typeface="Calisto MT" panose="02040603050505030304" pitchFamily="18" charset="0"/>
              </a:rPr>
              <a:t>. Jn.)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Moses’ Seat (Matt. 23:2)</a:t>
            </a:r>
          </a:p>
          <a:p>
            <a:pPr>
              <a:spcBef>
                <a:spcPct val="20000"/>
              </a:spcBef>
            </a:pPr>
            <a:endParaRPr lang="en-US" altLang="en-US" sz="3500" dirty="0">
              <a:latin typeface="Calisto MT" panose="0204060305050503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3500" i="1" u="sng" dirty="0">
                <a:latin typeface="Calisto MT" panose="02040603050505030304" pitchFamily="18" charset="0"/>
              </a:rPr>
              <a:t>Scientific Accuracy: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	“In the beginning </a:t>
            </a:r>
            <a:r>
              <a:rPr lang="en-US" altLang="en-US" sz="3500" dirty="0">
                <a:solidFill>
                  <a:srgbClr val="FF3300"/>
                </a:solidFill>
                <a:latin typeface="Calisto MT" panose="02040603050505030304" pitchFamily="18" charset="0"/>
              </a:rPr>
              <a:t>(time)</a:t>
            </a:r>
            <a:r>
              <a:rPr lang="en-US" altLang="en-US" sz="3500" dirty="0">
                <a:latin typeface="Calisto MT" panose="02040603050505030304" pitchFamily="18" charset="0"/>
              </a:rPr>
              <a:t> God </a:t>
            </a:r>
            <a:r>
              <a:rPr lang="en-US" altLang="en-US" sz="3500" dirty="0">
                <a:solidFill>
                  <a:srgbClr val="FF3300"/>
                </a:solidFill>
                <a:latin typeface="Calisto MT" panose="02040603050505030304" pitchFamily="18" charset="0"/>
              </a:rPr>
              <a:t>(force)</a:t>
            </a:r>
            <a:r>
              <a:rPr lang="en-US" altLang="en-US" sz="3500" dirty="0">
                <a:latin typeface="Calisto MT" panose="02040603050505030304" pitchFamily="18" charset="0"/>
              </a:rPr>
              <a:t> created </a:t>
            </a:r>
            <a:r>
              <a:rPr lang="en-US" altLang="en-US" sz="3500" dirty="0">
                <a:solidFill>
                  <a:srgbClr val="FF3300"/>
                </a:solidFill>
                <a:latin typeface="Calisto MT" panose="02040603050505030304" pitchFamily="18" charset="0"/>
              </a:rPr>
              <a:t>(motion/action)</a:t>
            </a:r>
            <a:r>
              <a:rPr lang="en-US" altLang="en-US" sz="3500" dirty="0">
                <a:latin typeface="Calisto MT" panose="02040603050505030304" pitchFamily="18" charset="0"/>
              </a:rPr>
              <a:t> the heaven </a:t>
            </a:r>
            <a:r>
              <a:rPr lang="en-US" altLang="en-US" sz="3500" dirty="0">
                <a:solidFill>
                  <a:srgbClr val="FF3300"/>
                </a:solidFill>
                <a:latin typeface="Calisto MT" panose="02040603050505030304" pitchFamily="18" charset="0"/>
              </a:rPr>
              <a:t>(space)</a:t>
            </a:r>
            <a:r>
              <a:rPr lang="en-US" altLang="en-US" sz="3500" dirty="0">
                <a:latin typeface="Calisto MT" panose="02040603050505030304" pitchFamily="18" charset="0"/>
              </a:rPr>
              <a:t> and the earth </a:t>
            </a:r>
            <a:r>
              <a:rPr lang="en-US" altLang="en-US" sz="3500" dirty="0">
                <a:solidFill>
                  <a:srgbClr val="FF3300"/>
                </a:solidFill>
                <a:latin typeface="Calisto MT" panose="02040603050505030304" pitchFamily="18" charset="0"/>
              </a:rPr>
              <a:t>(matter)</a:t>
            </a:r>
            <a:r>
              <a:rPr lang="en-US" altLang="en-US" sz="3500" dirty="0">
                <a:latin typeface="Calisto MT" panose="02040603050505030304" pitchFamily="18" charset="0"/>
              </a:rPr>
              <a:t>.” (Gen. 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7412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763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2438400"/>
            <a:ext cx="4419600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500" b="1" u="sng" dirty="0">
                <a:latin typeface="Calisto MT" panose="02040603050505030304" pitchFamily="18" charset="0"/>
              </a:rPr>
              <a:t>Scientific Accuracy</a:t>
            </a:r>
            <a:endParaRPr lang="en-US" altLang="en-US" sz="3500" dirty="0">
              <a:latin typeface="Calisto MT" panose="0204060305050503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Life in blood (Lev.17)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Quarantines (Lev. 13)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Sanitation (Num. 19)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Job 26:7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Stars (Gen.15:5)</a:t>
            </a:r>
            <a:endParaRPr lang="en-US" altLang="en-US" sz="3500" b="1" u="sng" dirty="0">
              <a:latin typeface="Calisto MT" panose="0204060305050503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876800" y="2438400"/>
            <a:ext cx="4267200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500" b="1" u="sng" dirty="0">
                <a:latin typeface="Calisto MT" panose="02040603050505030304" pitchFamily="18" charset="0"/>
              </a:rPr>
              <a:t>Popular Thinking</a:t>
            </a:r>
            <a:endParaRPr lang="en-US" altLang="en-US" sz="3500" dirty="0">
              <a:latin typeface="Calisto MT" panose="0204060305050503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Leeches, “Bleeding”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No isolation of sick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Not appreciated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Elephant, Atlas, etc.</a:t>
            </a:r>
          </a:p>
          <a:p>
            <a:pPr>
              <a:spcBef>
                <a:spcPct val="20000"/>
              </a:spcBef>
            </a:pPr>
            <a:r>
              <a:rPr lang="en-US" altLang="en-US" sz="3500" dirty="0">
                <a:latin typeface="Calisto MT" panose="02040603050505030304" pitchFamily="18" charset="0"/>
              </a:rPr>
              <a:t>Stars all counted!</a:t>
            </a:r>
            <a:endParaRPr lang="en-US" altLang="en-US" sz="3500" b="1" u="sng" dirty="0"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8436" name="Picture 4" descr="Biblean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8077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500" dirty="0">
                <a:latin typeface="Baskerville Old Face" panose="02020602080505020303" pitchFamily="18" charset="0"/>
              </a:rPr>
              <a:t>The Treasure Of The Bible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599" y="1342626"/>
            <a:ext cx="876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500" b="1" dirty="0">
                <a:latin typeface="Calisto MT" panose="02040603050505030304" pitchFamily="18" charset="0"/>
              </a:rPr>
              <a:t>EXTERNAL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EFA93-5A47-4F49-96E6-901B1669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94" y="1905000"/>
            <a:ext cx="501501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blePic">
  <a:themeElements>
    <a:clrScheme name="BibleP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bleP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ibleP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leP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leP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leP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leP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bleP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leP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leP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leP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leP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leP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bleP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IN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I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BiblePic</Template>
  <TotalTime>2074</TotalTime>
  <Words>961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Arial</vt:lpstr>
      <vt:lpstr>Tahoma</vt:lpstr>
      <vt:lpstr>Times New Roman</vt:lpstr>
      <vt:lpstr>Calisto MT</vt:lpstr>
      <vt:lpstr>Souvenir Lt BT</vt:lpstr>
      <vt:lpstr>Baskerville Old Face</vt:lpstr>
      <vt:lpstr>BiblePic</vt:lpstr>
      <vt:lpstr>PLAIN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“What Must I Do To Be Saved?”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Preacher</dc:creator>
  <cp:lastModifiedBy>Jarrod Jacobs</cp:lastModifiedBy>
  <cp:revision>53</cp:revision>
  <dcterms:created xsi:type="dcterms:W3CDTF">2004-07-12T03:55:10Z</dcterms:created>
  <dcterms:modified xsi:type="dcterms:W3CDTF">2023-10-01T21:00:26Z</dcterms:modified>
</cp:coreProperties>
</file>