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7" r:id="rId1"/>
    <p:sldMasterId id="2147483659" r:id="rId2"/>
  </p:sldMasterIdLst>
  <p:notesMasterIdLst>
    <p:notesMasterId r:id="rId11"/>
  </p:notesMasterIdLst>
  <p:handoutMasterIdLst>
    <p:handoutMasterId r:id="rId12"/>
  </p:handoutMasterIdLst>
  <p:sldIdLst>
    <p:sldId id="272" r:id="rId3"/>
    <p:sldId id="276" r:id="rId4"/>
    <p:sldId id="278" r:id="rId5"/>
    <p:sldId id="277" r:id="rId6"/>
    <p:sldId id="279" r:id="rId7"/>
    <p:sldId id="280" r:id="rId8"/>
    <p:sldId id="275" r:id="rId9"/>
    <p:sldId id="274" r:id="rId10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8" autoAdjust="0"/>
  </p:normalViewPr>
  <p:slideViewPr>
    <p:cSldViewPr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15F6514-318B-49CE-A807-728679FD9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2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49E313A-9233-4585-B2B8-695CE086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4B3BA-E1B3-48D0-B746-1F7F19D1BBF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8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AFB69-1E37-49F8-9AFE-B6EC4B956D8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51ED3-25C3-4E54-A1D3-E646979D34B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72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01F0-96A9-49FF-89CA-1AE5D63F112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61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95FD9-E39F-4AB8-8A59-2D1EB99D2AA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62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66849-85FC-4CC1-AF8B-B24074C75DE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19138"/>
            <a:ext cx="4510088" cy="33829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089400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2187" y="0"/>
              <a:ext cx="2860" cy="2556"/>
            </a:xfrm>
            <a:custGeom>
              <a:avLst/>
              <a:gdLst>
                <a:gd name="T0" fmla="*/ 630 w 2860"/>
                <a:gd name="T1" fmla="*/ 0 h 2556"/>
                <a:gd name="T2" fmla="*/ 2859 w 2860"/>
                <a:gd name="T3" fmla="*/ 2238 h 2556"/>
                <a:gd name="T4" fmla="*/ 2543 w 2860"/>
                <a:gd name="T5" fmla="*/ 2555 h 2556"/>
                <a:gd name="T6" fmla="*/ 0 w 2860"/>
                <a:gd name="T7" fmla="*/ 0 h 2556"/>
                <a:gd name="T8" fmla="*/ 630 w 2860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0" h="2556">
                  <a:moveTo>
                    <a:pt x="630" y="0"/>
                  </a:moveTo>
                  <a:lnTo>
                    <a:pt x="2859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3056" y="0"/>
              <a:ext cx="2285" cy="2121"/>
            </a:xfrm>
            <a:custGeom>
              <a:avLst/>
              <a:gdLst>
                <a:gd name="T0" fmla="*/ 0 w 2285"/>
                <a:gd name="T1" fmla="*/ 0 h 2121"/>
                <a:gd name="T2" fmla="*/ 2110 w 2285"/>
                <a:gd name="T3" fmla="*/ 2120 h 2121"/>
                <a:gd name="T4" fmla="*/ 2284 w 2285"/>
                <a:gd name="T5" fmla="*/ 1945 h 2121"/>
                <a:gd name="T6" fmla="*/ 347 w 2285"/>
                <a:gd name="T7" fmla="*/ 0 h 2121"/>
                <a:gd name="T8" fmla="*/ 0 w 2285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5" h="2121">
                  <a:moveTo>
                    <a:pt x="0" y="0"/>
                  </a:moveTo>
                  <a:lnTo>
                    <a:pt x="2110" y="2120"/>
                  </a:lnTo>
                  <a:lnTo>
                    <a:pt x="2284" y="1945"/>
                  </a:lnTo>
                  <a:lnTo>
                    <a:pt x="347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8EFD67-95AD-4978-818A-86965C143C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D8593-026D-4C24-97C9-16336E19C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B5B9-004F-437B-BD57-654EF920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94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0C2971-2B21-4CDD-842B-2C685667C5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5CEA-CA11-497D-B3E4-BB819A1B2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4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5D14-3C21-4086-9F0F-18A518F59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4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8511-4F8F-4EED-8A96-1AFE8F10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F8715-04A9-4876-91D5-F5F2759A8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57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11B14-5617-47BB-A539-C023FFB05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40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54B63-0592-4327-8DFD-CEE49D7EE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5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EF9F-EE4E-4B68-A925-F03003590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04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7553-6E90-43CE-97EE-7A3ACECFF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11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9F51-71F8-4519-8F11-0FDD67763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8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3EDBB-9998-41DC-931A-8D9B9F0BC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70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F630F-2C03-4972-AA83-910DBF8D8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1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97C36-12E5-4302-8F30-C07B5353E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03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326A-B54A-4F1F-B2A6-AE3D27672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1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0363-C2CF-4D54-A0AA-B98839B17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48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334D-F6F8-4AD6-8358-74D0BA2CF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4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9AC89-64C4-4D4D-B46D-59498BA41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1214F-23A6-4CCA-9C86-2EFA1BF53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00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AE532-4BAF-4FF0-94B9-143FC3064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9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2187" y="0"/>
              <a:ext cx="2860" cy="2556"/>
            </a:xfrm>
            <a:custGeom>
              <a:avLst/>
              <a:gdLst>
                <a:gd name="T0" fmla="*/ 630 w 2860"/>
                <a:gd name="T1" fmla="*/ 0 h 2556"/>
                <a:gd name="T2" fmla="*/ 2859 w 2860"/>
                <a:gd name="T3" fmla="*/ 2238 h 2556"/>
                <a:gd name="T4" fmla="*/ 2543 w 2860"/>
                <a:gd name="T5" fmla="*/ 2555 h 2556"/>
                <a:gd name="T6" fmla="*/ 0 w 2860"/>
                <a:gd name="T7" fmla="*/ 0 h 2556"/>
                <a:gd name="T8" fmla="*/ 630 w 2860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0" h="2556">
                  <a:moveTo>
                    <a:pt x="630" y="0"/>
                  </a:moveTo>
                  <a:lnTo>
                    <a:pt x="2859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3056" y="0"/>
              <a:ext cx="2285" cy="2121"/>
            </a:xfrm>
            <a:custGeom>
              <a:avLst/>
              <a:gdLst>
                <a:gd name="T0" fmla="*/ 0 w 2285"/>
                <a:gd name="T1" fmla="*/ 0 h 2121"/>
                <a:gd name="T2" fmla="*/ 2110 w 2285"/>
                <a:gd name="T3" fmla="*/ 2120 h 2121"/>
                <a:gd name="T4" fmla="*/ 2284 w 2285"/>
                <a:gd name="T5" fmla="*/ 1945 h 2121"/>
                <a:gd name="T6" fmla="*/ 347 w 2285"/>
                <a:gd name="T7" fmla="*/ 0 h 2121"/>
                <a:gd name="T8" fmla="*/ 0 w 2285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5" h="2121">
                  <a:moveTo>
                    <a:pt x="0" y="0"/>
                  </a:moveTo>
                  <a:lnTo>
                    <a:pt x="2110" y="2120"/>
                  </a:lnTo>
                  <a:lnTo>
                    <a:pt x="2284" y="1945"/>
                  </a:lnTo>
                  <a:lnTo>
                    <a:pt x="347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0994F48-3D2D-4F95-AAB1-C0BE344619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1691EEC-E057-45B3-B3C3-46310BEC79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noFill/>
          <a:ln/>
        </p:spPr>
        <p:txBody>
          <a:bodyPr/>
          <a:lstStyle/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Crowns are worn by kings to show authority.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3500" dirty="0">
              <a:solidFill>
                <a:srgbClr val="FFFF00"/>
              </a:solidFill>
              <a:latin typeface="+mj-lt"/>
            </a:endParaRP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In Greek athletic contests, the victor was crowned with a garland/wreath of foliage.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3500" dirty="0">
              <a:solidFill>
                <a:srgbClr val="FFFF00"/>
              </a:solidFill>
              <a:latin typeface="+mj-lt"/>
            </a:endParaRP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In the New Testament, “crown” is used symbolically at times to speak of the Christian’s victory and reward.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  <a:endParaRPr lang="en-US" altLang="en-US" sz="7500" b="1" dirty="0">
              <a:latin typeface="Nimrod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noFill/>
          <a:ln/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4500" b="1" u="sng" dirty="0">
                <a:solidFill>
                  <a:srgbClr val="FFFF00"/>
                </a:solidFill>
                <a:latin typeface="+mj-lt"/>
              </a:rPr>
              <a:t>The Hope For A Crown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Revelation 2:10; James 1:12 (“of life”)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II Timothy 4:8 (“righteousness”)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I Peter 5:4 (“glory”)</a:t>
            </a:r>
          </a:p>
          <a:p>
            <a:pPr marL="0" indent="0" algn="just">
              <a:buFont typeface="Monotype Sorts" pitchFamily="2" charset="2"/>
              <a:buNone/>
            </a:pPr>
            <a:endParaRPr lang="en-US" altLang="en-US" sz="3500" dirty="0">
              <a:solidFill>
                <a:srgbClr val="FFFF00"/>
              </a:solidFill>
              <a:latin typeface="+mj-lt"/>
            </a:endParaRP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Just as Greek athletes were motivated for a crown, so Christians are motivated for the “crown” they will receive!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  <a:endParaRPr lang="en-US" altLang="en-US" sz="7500" b="1" dirty="0">
              <a:latin typeface="Nimrod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noFill/>
          <a:ln/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4500" b="1" u="sng" dirty="0">
                <a:solidFill>
                  <a:srgbClr val="FFFF00"/>
                </a:solidFill>
                <a:latin typeface="+mj-lt"/>
              </a:rPr>
              <a:t>An Incorruptible Crown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Victors in Greek games won a crown of foliage of flowers that faded away ….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sz="3500" dirty="0">
              <a:solidFill>
                <a:srgbClr val="FFFF00"/>
              </a:solidFill>
              <a:latin typeface="+mj-lt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The Christian’s crown will not fade away!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I Corinthians 9:25</a:t>
            </a:r>
          </a:p>
          <a:p>
            <a:pPr marL="0" indent="0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I Peter 5:4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  <a:noFill/>
          <a:ln/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4500" b="1" u="sng" dirty="0">
                <a:solidFill>
                  <a:srgbClr val="FFFF00"/>
                </a:solidFill>
                <a:latin typeface="+mj-lt"/>
              </a:rPr>
              <a:t>Conditions For Receiving A Crown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I Corinthians 9:25-27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James 1:12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Revelation 3:10-11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Hold fast to God (I Thess. 5:21)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	To Sound Words (II Tim. 1:13)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	To Profession of Faith (Heb. 10:23)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  <a:endParaRPr lang="en-US" altLang="en-US" sz="7500" b="1" dirty="0">
              <a:latin typeface="Nimrod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noFill/>
          <a:ln/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4500" b="1" u="sng" dirty="0">
                <a:solidFill>
                  <a:srgbClr val="FFFF00"/>
                </a:solidFill>
                <a:latin typeface="+mj-lt"/>
              </a:rPr>
              <a:t>A Crown Signifies Victory</a:t>
            </a: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The Christian’s crown shows that we have struggled and won against:</a:t>
            </a:r>
          </a:p>
          <a:p>
            <a:pPr algn="just">
              <a:buFont typeface="Wingdings 2" panose="05020102010507070707" pitchFamily="18" charset="2"/>
              <a:buChar char="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Temptations (Jas. 1:12)</a:t>
            </a:r>
          </a:p>
          <a:p>
            <a:pPr algn="just">
              <a:buFont typeface="Wingdings 2" panose="05020102010507070707" pitchFamily="18" charset="2"/>
              <a:buChar char="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Self (I Cor. 9:25-27)</a:t>
            </a:r>
          </a:p>
          <a:p>
            <a:pPr algn="just">
              <a:buFont typeface="Wingdings 2" panose="05020102010507070707" pitchFamily="18" charset="2"/>
              <a:buChar char="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World (I Jn. 5:4)</a:t>
            </a:r>
          </a:p>
          <a:p>
            <a:pPr algn="just">
              <a:buFont typeface="Wingdings 2" panose="05020102010507070707" pitchFamily="18" charset="2"/>
              <a:buChar char="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Persecutions (Rev. 2:10)</a:t>
            </a: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i="1" dirty="0">
                <a:solidFill>
                  <a:srgbClr val="FFFF00"/>
                </a:solidFill>
                <a:latin typeface="+mj-lt"/>
              </a:rPr>
              <a:t>“More than conquerors” </a:t>
            </a: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(Rom. 8:37)!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  <a:ln/>
        </p:spPr>
        <p:txBody>
          <a:bodyPr/>
          <a:lstStyle/>
          <a:p>
            <a:r>
              <a:rPr lang="en-US" altLang="en-US" sz="7500" b="1" dirty="0">
                <a:latin typeface="Centaur" panose="02030504050205020304" pitchFamily="18" charset="0"/>
              </a:rPr>
              <a:t>The Christian’s Crown</a:t>
            </a:r>
            <a:endParaRPr lang="en-US" altLang="en-US" sz="7500" b="1" dirty="0">
              <a:latin typeface="Nimrod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noFill/>
          <a:ln/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4500" b="1" u="sng" dirty="0">
                <a:solidFill>
                  <a:srgbClr val="FFFF00"/>
                </a:solidFill>
                <a:latin typeface="+mj-lt"/>
              </a:rPr>
              <a:t>A Crown Signifies Reward</a:t>
            </a: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A Christian looks forward to a reward.			(Matt. 5:11-12, 10:41-42, 16:27;		Col. 3:23-24)</a:t>
            </a:r>
          </a:p>
          <a:p>
            <a:pPr marL="0" indent="0" algn="just">
              <a:buFont typeface="Monotype Sorts" pitchFamily="2" charset="2"/>
              <a:buNone/>
            </a:pPr>
            <a:r>
              <a:rPr lang="en-US" altLang="en-US" sz="3500" b="1" u="sng" dirty="0">
                <a:solidFill>
                  <a:srgbClr val="FFFF00"/>
                </a:solidFill>
                <a:latin typeface="+mj-lt"/>
              </a:rPr>
              <a:t>A Christian’s reward: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Treasure in Heaven (Matt. 6:19-21)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Mansion (Jn. 14:1-3)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3500" dirty="0">
                <a:solidFill>
                  <a:srgbClr val="FFFF00"/>
                </a:solidFill>
                <a:latin typeface="+mj-lt"/>
              </a:rPr>
              <a:t>	Eternal life (Rom. 2:7)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700" b="1" dirty="0">
                <a:solidFill>
                  <a:srgbClr val="FFFF00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Hear The Gospel (Rom. 10:17)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Believe In Christ (Jn. 8:24)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Repent Of Sins (Lk.13:3)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Confess Christ (Rom. 10:10)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Be Baptized (I Pet. 3:21)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For The Erring Child: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Repent (Acts 8:22), Confess (I Jn. 1:9),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Pray (Acts 8:22)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391</Words>
  <Application>Microsoft Office PowerPoint</Application>
  <PresentationFormat>On-screen Show (4:3)</PresentationFormat>
  <Paragraphs>58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Centaur</vt:lpstr>
      <vt:lpstr>Nimrod</vt:lpstr>
      <vt:lpstr>Times New Roman</vt:lpstr>
      <vt:lpstr>Monotype Sorts</vt:lpstr>
      <vt:lpstr>Wingdings</vt:lpstr>
      <vt:lpstr>Wingdings 2</vt:lpstr>
      <vt:lpstr>Tahoma</vt:lpstr>
      <vt:lpstr>Arial</vt:lpstr>
      <vt:lpstr>Blue Diagonal</vt:lpstr>
      <vt:lpstr>Ocean</vt:lpstr>
      <vt:lpstr>The Christian’s Crown</vt:lpstr>
      <vt:lpstr>The Christian’s Crown</vt:lpstr>
      <vt:lpstr>The Christian’s Crown</vt:lpstr>
      <vt:lpstr>The Christian’s Crown</vt:lpstr>
      <vt:lpstr>The Christian’s Crown</vt:lpstr>
      <vt:lpstr>The Christian’s Crown</vt:lpstr>
      <vt:lpstr>“What Must I Do To Be Saved?”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Preacher</dc:creator>
  <cp:lastModifiedBy>Jarrod Jacobs</cp:lastModifiedBy>
  <cp:revision>218</cp:revision>
  <dcterms:created xsi:type="dcterms:W3CDTF">2002-11-15T17:15:52Z</dcterms:created>
  <dcterms:modified xsi:type="dcterms:W3CDTF">2023-09-11T12:36:11Z</dcterms:modified>
</cp:coreProperties>
</file>