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7"/>
  </p:notesMasterIdLst>
  <p:sldIdLst>
    <p:sldId id="256" r:id="rId2"/>
    <p:sldId id="259" r:id="rId3"/>
    <p:sldId id="260" r:id="rId4"/>
    <p:sldId id="257" r:id="rId5"/>
    <p:sldId id="258" r:id="rId6"/>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Centaur" panose="02030504050205020304" pitchFamily="18" charset="0"/>
      <p:regular r:id="rId12"/>
    </p:embeddedFont>
    <p:embeddedFont>
      <p:font typeface="Tahoma" panose="020B0604030504040204" pitchFamily="34" charset="0"/>
      <p:regular r:id="rId13"/>
      <p:bold r:id="rId14"/>
    </p:embeddedFont>
  </p:embeddedFontLst>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7" d="100"/>
          <a:sy n="107" d="100"/>
        </p:scale>
        <p:origin x="1014" y="12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ED8B0-CC85-48B6-89BC-4EA5DB17D048}" type="datetimeFigureOut">
              <a:rPr lang="en-US" smtClean="0"/>
              <a:t>9/9/2023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E529A-1EDA-461D-A6AF-FBF964A2AA0C}" type="slidenum">
              <a:rPr lang="en-US" smtClean="0"/>
              <a:t>‹#›</a:t>
            </a:fld>
            <a:endParaRPr lang="en-US"/>
          </a:p>
        </p:txBody>
      </p:sp>
    </p:spTree>
    <p:extLst>
      <p:ext uri="{BB962C8B-B14F-4D97-AF65-F5344CB8AC3E}">
        <p14:creationId xmlns:p14="http://schemas.microsoft.com/office/powerpoint/2010/main" val="300025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5200" y="762000"/>
            <a:ext cx="2387600" cy="1790700"/>
          </a:xfrm>
        </p:spPr>
      </p:sp>
      <p:sp>
        <p:nvSpPr>
          <p:cNvPr id="3" name="Notes Placeholder 2"/>
          <p:cNvSpPr>
            <a:spLocks noGrp="1"/>
          </p:cNvSpPr>
          <p:nvPr>
            <p:ph type="body" idx="1"/>
          </p:nvPr>
        </p:nvSpPr>
        <p:spPr>
          <a:xfrm>
            <a:off x="685800" y="2667000"/>
            <a:ext cx="5486400" cy="5867400"/>
          </a:xfrm>
        </p:spPr>
        <p:txBody>
          <a:bodyPr/>
          <a:lstStyle/>
          <a:p>
            <a:pPr algn="just"/>
            <a:r>
              <a:rPr lang="en-US" dirty="0">
                <a:latin typeface="Times New Roman" panose="02020603050405020304" pitchFamily="18" charset="0"/>
                <a:cs typeface="Times New Roman" panose="02020603050405020304" pitchFamily="18" charset="0"/>
              </a:rPr>
              <a:t>Intro.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Proverbs 22:6 is a well-known verse. Some almost use this verse as a weapon when talking to young parents or older parents and their children. What is Solomon saying here? What can we learn?</a:t>
            </a:r>
          </a:p>
          <a:p>
            <a:pPr algn="just"/>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Truism</a:t>
            </a:r>
            <a:r>
              <a:rPr lang="en-US" dirty="0">
                <a:latin typeface="Times New Roman" panose="02020603050405020304" pitchFamily="18" charset="0"/>
                <a:cs typeface="Times New Roman" panose="02020603050405020304" pitchFamily="18" charset="0"/>
              </a:rPr>
              <a:t> means a statement that is true MOST of the time – 99.9%. This is not a reflection on the accuracy of the Bible or the truthfulness of the Bible. It shows that God has proverbs that are good for our lives, but we recognize that there can be exceptions to these rules.</a:t>
            </a:r>
          </a:p>
          <a:p>
            <a:pPr algn="just"/>
            <a:endParaRPr lang="en-US" b="1" u="sng"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How so? (Go through list.)</a:t>
            </a:r>
          </a:p>
        </p:txBody>
      </p:sp>
      <p:sp>
        <p:nvSpPr>
          <p:cNvPr id="4" name="Slide Number Placeholder 3"/>
          <p:cNvSpPr>
            <a:spLocks noGrp="1"/>
          </p:cNvSpPr>
          <p:nvPr>
            <p:ph type="sldNum" sz="quarter" idx="5"/>
          </p:nvPr>
        </p:nvSpPr>
        <p:spPr/>
        <p:txBody>
          <a:bodyPr/>
          <a:lstStyle/>
          <a:p>
            <a:fld id="{878E529A-1EDA-461D-A6AF-FBF964A2AA0C}" type="slidenum">
              <a:rPr lang="en-US" smtClean="0"/>
              <a:t>1</a:t>
            </a:fld>
            <a:endParaRPr lang="en-US"/>
          </a:p>
        </p:txBody>
      </p:sp>
    </p:spTree>
    <p:extLst>
      <p:ext uri="{BB962C8B-B14F-4D97-AF65-F5344CB8AC3E}">
        <p14:creationId xmlns:p14="http://schemas.microsoft.com/office/powerpoint/2010/main" val="39987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381000"/>
            <a:ext cx="1905000" cy="1428750"/>
          </a:xfrm>
        </p:spPr>
      </p:sp>
      <p:sp>
        <p:nvSpPr>
          <p:cNvPr id="3" name="Notes Placeholder 2"/>
          <p:cNvSpPr>
            <a:spLocks noGrp="1"/>
          </p:cNvSpPr>
          <p:nvPr>
            <p:ph type="body" idx="1"/>
          </p:nvPr>
        </p:nvSpPr>
        <p:spPr>
          <a:xfrm>
            <a:off x="685800" y="1981200"/>
            <a:ext cx="5486400" cy="6400800"/>
          </a:xfrm>
        </p:spPr>
        <p:txBody>
          <a:bodyPr/>
          <a:lstStyle/>
          <a:p>
            <a:pPr algn="just"/>
            <a:r>
              <a:rPr lang="en-US" i="1" dirty="0">
                <a:latin typeface="Times New Roman" panose="02020603050405020304" pitchFamily="18" charset="0"/>
                <a:cs typeface="Times New Roman" panose="02020603050405020304" pitchFamily="18" charset="0"/>
              </a:rPr>
              <a:t>“Train up a child in the way he should go, and when he is old, he will not depart from it.”</a:t>
            </a:r>
            <a:r>
              <a:rPr lang="en-US" dirty="0">
                <a:latin typeface="Times New Roman" panose="02020603050405020304" pitchFamily="18" charset="0"/>
                <a:cs typeface="Times New Roman" panose="02020603050405020304" pitchFamily="18" charset="0"/>
              </a:rPr>
              <a:t> (KJV)</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Other </a:t>
            </a:r>
            <a:r>
              <a:rPr lang="en-US" dirty="0">
                <a:solidFill>
                  <a:srgbClr val="000000"/>
                </a:solidFill>
                <a:latin typeface="Times New Roman" panose="02020603050405020304" pitchFamily="18" charset="0"/>
                <a:cs typeface="Times New Roman" panose="02020603050405020304" pitchFamily="18" charset="0"/>
              </a:rPr>
              <a:t>versions:</a:t>
            </a:r>
          </a:p>
          <a:p>
            <a:pPr marL="171450" indent="-171450" algn="just">
              <a:buSzPct val="120000"/>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rPr>
              <a:t>(CEV)  Teach your children right from wrong, and when they are grown, they will still do right.</a:t>
            </a:r>
          </a:p>
          <a:p>
            <a:pPr marL="171450" indent="-171450" algn="just">
              <a:buSzPct val="120000"/>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(TIB) Train a lad in the way he ought to go; He will not swerve from it even in old age.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As we break this verse down, we see that the bulk of the emphasis is on the parents, and then there are responsibilities on the children at the end of the phrase.</a:t>
            </a:r>
          </a:p>
          <a:p>
            <a:pPr algn="just"/>
            <a:endParaRPr lang="en-US"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Train Up – To train is to teach, discipline, dedicate </a:t>
            </a:r>
            <a:r>
              <a:rPr lang="en-US" i="1" dirty="0">
                <a:latin typeface="Times New Roman" panose="02020603050405020304" pitchFamily="18" charset="0"/>
                <a:cs typeface="Times New Roman" panose="02020603050405020304" pitchFamily="18" charset="0"/>
              </a:rPr>
              <a:t>(Strong’s).</a:t>
            </a:r>
            <a:r>
              <a:rPr lang="en-US" dirty="0">
                <a:latin typeface="Times New Roman" panose="02020603050405020304" pitchFamily="18" charset="0"/>
                <a:cs typeface="Times New Roman" panose="02020603050405020304" pitchFamily="18" charset="0"/>
              </a:rPr>
              <a:t> Discipline is both instructive AND Corrective! Sing songs! Read the Bible! Instruct in age-appropriate ways!</a:t>
            </a:r>
          </a:p>
          <a:p>
            <a:pPr algn="just">
              <a:buSzPct val="120000"/>
            </a:pPr>
            <a:endParaRPr lang="en-US" i="1"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Child – The sooner, the better! (Young parents bring babies here within a week or so of birth. THIS is a part of training! They are brought at an age when all they will know is worshiping God together. </a:t>
            </a:r>
            <a:r>
              <a:rPr lang="en-US" dirty="0" err="1">
                <a:latin typeface="Times New Roman" panose="02020603050405020304" pitchFamily="18" charset="0"/>
                <a:cs typeface="Times New Roman" panose="02020603050405020304" pitchFamily="18" charset="0"/>
              </a:rPr>
              <a:t>He/She</a:t>
            </a:r>
            <a:r>
              <a:rPr lang="en-US" dirty="0">
                <a:latin typeface="Times New Roman" panose="02020603050405020304" pitchFamily="18" charset="0"/>
                <a:cs typeface="Times New Roman" panose="02020603050405020304" pitchFamily="18" charset="0"/>
              </a:rPr>
              <a:t> won’t know a time not worshiping!</a:t>
            </a:r>
          </a:p>
          <a:p>
            <a:pPr algn="just">
              <a:buSzPct val="120000"/>
            </a:pPr>
            <a:endParaRPr lang="en-US"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Way – There is only one way! (Matthew 7:13-14)</a:t>
            </a:r>
          </a:p>
          <a:p>
            <a:pPr algn="just">
              <a:buSzPct val="120000"/>
            </a:pPr>
            <a:endParaRPr lang="en-US"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 Should Go – “Standards” – Yes! Standards in speech (Eph. 4:32, 5:4), in dress, in conduct, etc.! How is our mind? What do we listen to on the radio? What do we watch on TV? On the computer? What kind of games are we playing? How do we treat one another online in texts? DMs? Etc. (Matthew 22:39 still applies!) THESE THINGS apply to the young, but they also apply to the old folks, too! Where are our children learning to speak?</a:t>
            </a:r>
          </a:p>
          <a:p>
            <a:pPr algn="just">
              <a:buSzPct val="120000"/>
            </a:pPr>
            <a:endParaRPr lang="en-US"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He Is Old – Old enough to be on their own. Old enough to be married, parents, etc.</a:t>
            </a:r>
          </a:p>
          <a:p>
            <a:pPr algn="just">
              <a:buSzPct val="120000"/>
            </a:pPr>
            <a:endParaRPr lang="en-US" dirty="0">
              <a:latin typeface="Times New Roman" panose="02020603050405020304" pitchFamily="18" charset="0"/>
              <a:cs typeface="Times New Roman" panose="02020603050405020304" pitchFamily="18" charset="0"/>
            </a:endParaRPr>
          </a:p>
          <a:p>
            <a:pPr marL="171450" indent="-171450" algn="just">
              <a:buSzPct val="12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 Will Not Depart (Swerve, TIB) – It is so ingrained in the child, this is what comes out!</a:t>
            </a:r>
          </a:p>
        </p:txBody>
      </p:sp>
      <p:sp>
        <p:nvSpPr>
          <p:cNvPr id="4" name="Slide Number Placeholder 3"/>
          <p:cNvSpPr>
            <a:spLocks noGrp="1"/>
          </p:cNvSpPr>
          <p:nvPr>
            <p:ph type="sldNum" sz="quarter" idx="5"/>
          </p:nvPr>
        </p:nvSpPr>
        <p:spPr/>
        <p:txBody>
          <a:bodyPr/>
          <a:lstStyle/>
          <a:p>
            <a:fld id="{878E529A-1EDA-461D-A6AF-FBF964A2AA0C}" type="slidenum">
              <a:rPr lang="en-US" smtClean="0"/>
              <a:t>2</a:t>
            </a:fld>
            <a:endParaRPr lang="en-US"/>
          </a:p>
        </p:txBody>
      </p:sp>
    </p:spTree>
    <p:extLst>
      <p:ext uri="{BB962C8B-B14F-4D97-AF65-F5344CB8AC3E}">
        <p14:creationId xmlns:p14="http://schemas.microsoft.com/office/powerpoint/2010/main" val="25232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3800" y="609600"/>
            <a:ext cx="1930400" cy="1447800"/>
          </a:xfrm>
        </p:spPr>
      </p:sp>
      <p:sp>
        <p:nvSpPr>
          <p:cNvPr id="3" name="Notes Placeholder 2"/>
          <p:cNvSpPr>
            <a:spLocks noGrp="1"/>
          </p:cNvSpPr>
          <p:nvPr>
            <p:ph type="body" idx="1"/>
          </p:nvPr>
        </p:nvSpPr>
        <p:spPr>
          <a:xfrm>
            <a:off x="685800" y="2209800"/>
            <a:ext cx="5486400" cy="5791200"/>
          </a:xfrm>
        </p:spPr>
        <p:txBody>
          <a:bodyPr/>
          <a:lstStyle/>
          <a:p>
            <a:pPr algn="just"/>
            <a:r>
              <a:rPr lang="en-US" b="1" dirty="0">
                <a:latin typeface="Times New Roman" panose="02020603050405020304" pitchFamily="18" charset="0"/>
                <a:cs typeface="Times New Roman" panose="02020603050405020304" pitchFamily="18" charset="0"/>
              </a:rPr>
              <a:t>ACTION</a:t>
            </a:r>
            <a:r>
              <a:rPr lang="en-US" dirty="0">
                <a:latin typeface="Times New Roman" panose="02020603050405020304" pitchFamily="18" charset="0"/>
                <a:cs typeface="Times New Roman" panose="02020603050405020304" pitchFamily="18" charset="0"/>
              </a:rPr>
              <a:t> = Action on the part of the parents but also action on the part of the children!</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Animals will keep their young with them for weeks or sometimes months at the most. Many animals species leave their homes within days and some never know their parents.</a:t>
            </a:r>
          </a:p>
          <a:p>
            <a:pPr algn="just"/>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Humans</a:t>
            </a:r>
            <a:r>
              <a:rPr lang="en-US" dirty="0">
                <a:latin typeface="Times New Roman" panose="02020603050405020304" pitchFamily="18" charset="0"/>
                <a:cs typeface="Times New Roman" panose="02020603050405020304" pitchFamily="18" charset="0"/>
              </a:rPr>
              <a:t> however …</a:t>
            </a:r>
          </a:p>
          <a:p>
            <a:pPr algn="just"/>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Independent … </a:t>
            </a:r>
            <a:r>
              <a:rPr lang="en-US" b="0" u="none" dirty="0">
                <a:latin typeface="Times New Roman" panose="02020603050405020304" pitchFamily="18" charset="0"/>
                <a:cs typeface="Times New Roman" panose="02020603050405020304" pitchFamily="18" charset="0"/>
              </a:rPr>
              <a:t> Funny thing is that parents – your job is to work yourselves OUT of a job!!</a:t>
            </a:r>
            <a:endParaRPr lang="en-US" b="1" u="sn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8E529A-1EDA-461D-A6AF-FBF964A2AA0C}" type="slidenum">
              <a:rPr lang="en-US" smtClean="0"/>
              <a:t>3</a:t>
            </a:fld>
            <a:endParaRPr lang="en-US"/>
          </a:p>
        </p:txBody>
      </p:sp>
    </p:spTree>
    <p:extLst>
      <p:ext uri="{BB962C8B-B14F-4D97-AF65-F5344CB8AC3E}">
        <p14:creationId xmlns:p14="http://schemas.microsoft.com/office/powerpoint/2010/main" val="218529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E529A-1EDA-461D-A6AF-FBF964A2AA0C}" type="slidenum">
              <a:rPr lang="en-US" smtClean="0"/>
              <a:t>4</a:t>
            </a:fld>
            <a:endParaRPr lang="en-US"/>
          </a:p>
        </p:txBody>
      </p:sp>
    </p:spTree>
    <p:extLst>
      <p:ext uri="{BB962C8B-B14F-4D97-AF65-F5344CB8AC3E}">
        <p14:creationId xmlns:p14="http://schemas.microsoft.com/office/powerpoint/2010/main" val="215612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8E529A-1EDA-461D-A6AF-FBF964A2AA0C}" type="slidenum">
              <a:rPr lang="en-US" smtClean="0"/>
              <a:t>5</a:t>
            </a:fld>
            <a:endParaRPr lang="en-US"/>
          </a:p>
        </p:txBody>
      </p:sp>
    </p:spTree>
    <p:extLst>
      <p:ext uri="{BB962C8B-B14F-4D97-AF65-F5344CB8AC3E}">
        <p14:creationId xmlns:p14="http://schemas.microsoft.com/office/powerpoint/2010/main" val="102955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907C15-8F93-4182-B769-072FF2DB8338}"/>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5123" name="Rectangle 3">
            <a:extLst>
              <a:ext uri="{FF2B5EF4-FFF2-40B4-BE49-F238E27FC236}">
                <a16:creationId xmlns:a16="http://schemas.microsoft.com/office/drawing/2014/main" id="{4A06D0E3-A05A-41DC-9395-323F85E4A62B}"/>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124" name="Freeform 4">
            <a:extLst>
              <a:ext uri="{FF2B5EF4-FFF2-40B4-BE49-F238E27FC236}">
                <a16:creationId xmlns:a16="http://schemas.microsoft.com/office/drawing/2014/main" id="{A94B830B-5780-4E83-AAEF-6408FAE32C11}"/>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 name="Rectangle 5">
            <a:extLst>
              <a:ext uri="{FF2B5EF4-FFF2-40B4-BE49-F238E27FC236}">
                <a16:creationId xmlns:a16="http://schemas.microsoft.com/office/drawing/2014/main" id="{605CD3D2-A9D6-4861-9640-CB6748745BAD}"/>
              </a:ext>
            </a:extLst>
          </p:cNvPr>
          <p:cNvSpPr>
            <a:spLocks noGrp="1" noChangeArrowheads="1"/>
          </p:cNvSpPr>
          <p:nvPr>
            <p:ph type="ftr" sz="quarter" idx="3"/>
          </p:nvPr>
        </p:nvSpPr>
        <p:spPr/>
        <p:txBody>
          <a:bodyPr/>
          <a:lstStyle>
            <a:lvl1pPr>
              <a:defRPr/>
            </a:lvl1pPr>
          </a:lstStyle>
          <a:p>
            <a:endParaRPr lang="en-US" altLang="en-US"/>
          </a:p>
        </p:txBody>
      </p:sp>
      <p:sp>
        <p:nvSpPr>
          <p:cNvPr id="5126" name="Rectangle 6">
            <a:extLst>
              <a:ext uri="{FF2B5EF4-FFF2-40B4-BE49-F238E27FC236}">
                <a16:creationId xmlns:a16="http://schemas.microsoft.com/office/drawing/2014/main" id="{DFF85392-EBE6-41CE-A564-0852FFD5AFF2}"/>
              </a:ext>
            </a:extLst>
          </p:cNvPr>
          <p:cNvSpPr>
            <a:spLocks noGrp="1" noChangeArrowheads="1"/>
          </p:cNvSpPr>
          <p:nvPr>
            <p:ph type="sldNum" sz="quarter" idx="4"/>
          </p:nvPr>
        </p:nvSpPr>
        <p:spPr/>
        <p:txBody>
          <a:bodyPr/>
          <a:lstStyle>
            <a:lvl1pPr>
              <a:defRPr/>
            </a:lvl1pPr>
          </a:lstStyle>
          <a:p>
            <a:fld id="{8FFC1AD8-E483-43C9-82B4-26E732607997}" type="slidenum">
              <a:rPr lang="en-US" altLang="en-US"/>
              <a:pPr/>
              <a:t>‹#›</a:t>
            </a:fld>
            <a:endParaRPr lang="en-US" altLang="en-US"/>
          </a:p>
        </p:txBody>
      </p:sp>
      <p:sp>
        <p:nvSpPr>
          <p:cNvPr id="5127" name="Rectangle 7">
            <a:extLst>
              <a:ext uri="{FF2B5EF4-FFF2-40B4-BE49-F238E27FC236}">
                <a16:creationId xmlns:a16="http://schemas.microsoft.com/office/drawing/2014/main" id="{B8C6001C-8256-4999-B173-3ADDD536F956}"/>
              </a:ext>
            </a:extLst>
          </p:cNvPr>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BA97-0A8E-406E-A26B-9ACFA0AE77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3A952-8D70-409F-990E-9E27B6D412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49D82-3DEA-4BF5-BADB-6EE68543A41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DA39D6-D69B-4249-9F0B-D6237C21A2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CEA4F-5DBD-4733-9DA1-DE77FD31828A}"/>
              </a:ext>
            </a:extLst>
          </p:cNvPr>
          <p:cNvSpPr>
            <a:spLocks noGrp="1"/>
          </p:cNvSpPr>
          <p:nvPr>
            <p:ph type="sldNum" sz="quarter" idx="12"/>
          </p:nvPr>
        </p:nvSpPr>
        <p:spPr/>
        <p:txBody>
          <a:bodyPr/>
          <a:lstStyle>
            <a:lvl1pPr>
              <a:defRPr/>
            </a:lvl1pPr>
          </a:lstStyle>
          <a:p>
            <a:fld id="{BCA13602-55B5-441C-8FED-B06CF7BF6594}" type="slidenum">
              <a:rPr lang="en-US" altLang="en-US"/>
              <a:pPr/>
              <a:t>‹#›</a:t>
            </a:fld>
            <a:endParaRPr lang="en-US" altLang="en-US"/>
          </a:p>
        </p:txBody>
      </p:sp>
    </p:spTree>
    <p:extLst>
      <p:ext uri="{BB962C8B-B14F-4D97-AF65-F5344CB8AC3E}">
        <p14:creationId xmlns:p14="http://schemas.microsoft.com/office/powerpoint/2010/main" val="262622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628C8-77EF-4525-8DAB-A1008784EDD0}"/>
              </a:ext>
            </a:extLst>
          </p:cNvPr>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6F379-2087-4990-AB87-18194062CADB}"/>
              </a:ext>
            </a:extLst>
          </p:cNvPr>
          <p:cNvSpPr>
            <a:spLocks noGrp="1"/>
          </p:cNvSpPr>
          <p:nvPr>
            <p:ph type="body" orient="vert" idx="1"/>
          </p:nvPr>
        </p:nvSpPr>
        <p:spPr>
          <a:xfrm>
            <a:off x="457200" y="292100"/>
            <a:ext cx="6019800" cy="5727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AC3D8-72EC-43FF-B08E-0316B9C4FC9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2345D5-931B-4987-A790-815CF9A19E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98502F-40D7-4EF3-95EB-67BE46B834C6}"/>
              </a:ext>
            </a:extLst>
          </p:cNvPr>
          <p:cNvSpPr>
            <a:spLocks noGrp="1"/>
          </p:cNvSpPr>
          <p:nvPr>
            <p:ph type="sldNum" sz="quarter" idx="12"/>
          </p:nvPr>
        </p:nvSpPr>
        <p:spPr/>
        <p:txBody>
          <a:bodyPr/>
          <a:lstStyle>
            <a:lvl1pPr>
              <a:defRPr/>
            </a:lvl1pPr>
          </a:lstStyle>
          <a:p>
            <a:fld id="{F8DCAF49-507C-4DC3-9470-1644E8085D9B}" type="slidenum">
              <a:rPr lang="en-US" altLang="en-US"/>
              <a:pPr/>
              <a:t>‹#›</a:t>
            </a:fld>
            <a:endParaRPr lang="en-US" altLang="en-US"/>
          </a:p>
        </p:txBody>
      </p:sp>
    </p:spTree>
    <p:extLst>
      <p:ext uri="{BB962C8B-B14F-4D97-AF65-F5344CB8AC3E}">
        <p14:creationId xmlns:p14="http://schemas.microsoft.com/office/powerpoint/2010/main" val="34476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CDFD-39C2-4FB3-83D5-CED9FE620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0B41B-A2E7-40BE-BB9D-C40D6C7F0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E2F39-6588-4171-BDBF-7D9842DFA6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4974BA-D11F-4B76-8E0F-674E3D5C4B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05370A-D4DE-4FF4-BFFE-89AE6F08C0B1}"/>
              </a:ext>
            </a:extLst>
          </p:cNvPr>
          <p:cNvSpPr>
            <a:spLocks noGrp="1"/>
          </p:cNvSpPr>
          <p:nvPr>
            <p:ph type="sldNum" sz="quarter" idx="12"/>
          </p:nvPr>
        </p:nvSpPr>
        <p:spPr/>
        <p:txBody>
          <a:bodyPr/>
          <a:lstStyle>
            <a:lvl1pPr>
              <a:defRPr/>
            </a:lvl1pPr>
          </a:lstStyle>
          <a:p>
            <a:fld id="{0EA3DB42-7398-4272-8B38-244C429A9527}" type="slidenum">
              <a:rPr lang="en-US" altLang="en-US"/>
              <a:pPr/>
              <a:t>‹#›</a:t>
            </a:fld>
            <a:endParaRPr lang="en-US" altLang="en-US"/>
          </a:p>
        </p:txBody>
      </p:sp>
    </p:spTree>
    <p:extLst>
      <p:ext uri="{BB962C8B-B14F-4D97-AF65-F5344CB8AC3E}">
        <p14:creationId xmlns:p14="http://schemas.microsoft.com/office/powerpoint/2010/main" val="1901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AE1D-E75D-4DC0-929C-0EA8A63F815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57B62-CAFE-4B47-9BF9-11F80A5DCD0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E7B6661-FF1F-491A-818E-311277D4C9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67A548-8BE9-43B8-80AC-A51A6249ED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2C51E6-27B6-411F-88D6-A16E174CD3D4}"/>
              </a:ext>
            </a:extLst>
          </p:cNvPr>
          <p:cNvSpPr>
            <a:spLocks noGrp="1"/>
          </p:cNvSpPr>
          <p:nvPr>
            <p:ph type="sldNum" sz="quarter" idx="12"/>
          </p:nvPr>
        </p:nvSpPr>
        <p:spPr/>
        <p:txBody>
          <a:bodyPr/>
          <a:lstStyle>
            <a:lvl1pPr>
              <a:defRPr/>
            </a:lvl1pPr>
          </a:lstStyle>
          <a:p>
            <a:fld id="{A370D51C-4E93-4853-B621-862A9E00BE1B}" type="slidenum">
              <a:rPr lang="en-US" altLang="en-US"/>
              <a:pPr/>
              <a:t>‹#›</a:t>
            </a:fld>
            <a:endParaRPr lang="en-US" altLang="en-US"/>
          </a:p>
        </p:txBody>
      </p:sp>
    </p:spTree>
    <p:extLst>
      <p:ext uri="{BB962C8B-B14F-4D97-AF65-F5344CB8AC3E}">
        <p14:creationId xmlns:p14="http://schemas.microsoft.com/office/powerpoint/2010/main" val="170739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2ED6-9495-4B21-9A7C-DD0ED0883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6AD52-F00F-43C8-BCDA-EB12604E722B}"/>
              </a:ext>
            </a:extLst>
          </p:cNvPr>
          <p:cNvSpPr>
            <a:spLocks noGrp="1"/>
          </p:cNvSpPr>
          <p:nvPr>
            <p:ph sz="half" idx="1"/>
          </p:nvPr>
        </p:nvSpPr>
        <p:spPr>
          <a:xfrm>
            <a:off x="457200" y="19050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340A0-0C06-4F9F-A0E9-2B1D5110F4A8}"/>
              </a:ext>
            </a:extLst>
          </p:cNvPr>
          <p:cNvSpPr>
            <a:spLocks noGrp="1"/>
          </p:cNvSpPr>
          <p:nvPr>
            <p:ph sz="half" idx="2"/>
          </p:nvPr>
        </p:nvSpPr>
        <p:spPr>
          <a:xfrm>
            <a:off x="4648200" y="19050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3F5D5-4AA1-44DA-B53A-EA6C64CCB5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CFA52D6-BCC1-422A-B9BB-FD1760A7AA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DE74E46-D2F6-46B7-A465-25F32D643B1C}"/>
              </a:ext>
            </a:extLst>
          </p:cNvPr>
          <p:cNvSpPr>
            <a:spLocks noGrp="1"/>
          </p:cNvSpPr>
          <p:nvPr>
            <p:ph type="sldNum" sz="quarter" idx="12"/>
          </p:nvPr>
        </p:nvSpPr>
        <p:spPr/>
        <p:txBody>
          <a:bodyPr/>
          <a:lstStyle>
            <a:lvl1pPr>
              <a:defRPr/>
            </a:lvl1pPr>
          </a:lstStyle>
          <a:p>
            <a:fld id="{B7CD4B99-D0FC-4496-929C-8CBD31905E53}" type="slidenum">
              <a:rPr lang="en-US" altLang="en-US"/>
              <a:pPr/>
              <a:t>‹#›</a:t>
            </a:fld>
            <a:endParaRPr lang="en-US" altLang="en-US"/>
          </a:p>
        </p:txBody>
      </p:sp>
    </p:spTree>
    <p:extLst>
      <p:ext uri="{BB962C8B-B14F-4D97-AF65-F5344CB8AC3E}">
        <p14:creationId xmlns:p14="http://schemas.microsoft.com/office/powerpoint/2010/main" val="27441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9D0C-266B-4DE0-BE48-0DFD7F96C4D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27A6EB-1016-476B-8035-E73F4D3731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49C509-5108-48A3-B5AE-2D4230AF15E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16167-493A-498E-B12E-E656FEC3A4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0DC397-B7E8-49DF-89C4-705572F58DB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F184E-493A-436C-8F6B-6206BFA1070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E14EFA-3B00-4EB9-A9F7-C5E20481194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BB6BF67-2B61-4BDD-9F28-9F8B94532CDE}"/>
              </a:ext>
            </a:extLst>
          </p:cNvPr>
          <p:cNvSpPr>
            <a:spLocks noGrp="1"/>
          </p:cNvSpPr>
          <p:nvPr>
            <p:ph type="sldNum" sz="quarter" idx="12"/>
          </p:nvPr>
        </p:nvSpPr>
        <p:spPr/>
        <p:txBody>
          <a:bodyPr/>
          <a:lstStyle>
            <a:lvl1pPr>
              <a:defRPr/>
            </a:lvl1pPr>
          </a:lstStyle>
          <a:p>
            <a:fld id="{C7121F8E-1096-482F-9721-169602D928F4}" type="slidenum">
              <a:rPr lang="en-US" altLang="en-US"/>
              <a:pPr/>
              <a:t>‹#›</a:t>
            </a:fld>
            <a:endParaRPr lang="en-US" altLang="en-US"/>
          </a:p>
        </p:txBody>
      </p:sp>
    </p:spTree>
    <p:extLst>
      <p:ext uri="{BB962C8B-B14F-4D97-AF65-F5344CB8AC3E}">
        <p14:creationId xmlns:p14="http://schemas.microsoft.com/office/powerpoint/2010/main" val="387168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A51E-71FB-4710-999E-FC1DA6750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19B63C-BD7D-4185-99FD-EE6D9284B15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9EAE25B-2CF7-4F47-B754-22EF9EDCAFE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4DA11E4-F2B2-4A61-9852-F456C0D470B3}"/>
              </a:ext>
            </a:extLst>
          </p:cNvPr>
          <p:cNvSpPr>
            <a:spLocks noGrp="1"/>
          </p:cNvSpPr>
          <p:nvPr>
            <p:ph type="sldNum" sz="quarter" idx="12"/>
          </p:nvPr>
        </p:nvSpPr>
        <p:spPr/>
        <p:txBody>
          <a:bodyPr/>
          <a:lstStyle>
            <a:lvl1pPr>
              <a:defRPr/>
            </a:lvl1pPr>
          </a:lstStyle>
          <a:p>
            <a:fld id="{5208944F-9B72-4956-897D-6BA7026E69CB}" type="slidenum">
              <a:rPr lang="en-US" altLang="en-US"/>
              <a:pPr/>
              <a:t>‹#›</a:t>
            </a:fld>
            <a:endParaRPr lang="en-US" altLang="en-US"/>
          </a:p>
        </p:txBody>
      </p:sp>
    </p:spTree>
    <p:extLst>
      <p:ext uri="{BB962C8B-B14F-4D97-AF65-F5344CB8AC3E}">
        <p14:creationId xmlns:p14="http://schemas.microsoft.com/office/powerpoint/2010/main" val="192537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6C805-1BCD-4C4A-98E3-367961A6C35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8F90EDC-8E58-47FB-8A6B-AF8DE62AD9D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20854C6-5634-4D16-B821-D784FDEEA689}"/>
              </a:ext>
            </a:extLst>
          </p:cNvPr>
          <p:cNvSpPr>
            <a:spLocks noGrp="1"/>
          </p:cNvSpPr>
          <p:nvPr>
            <p:ph type="sldNum" sz="quarter" idx="12"/>
          </p:nvPr>
        </p:nvSpPr>
        <p:spPr/>
        <p:txBody>
          <a:bodyPr/>
          <a:lstStyle>
            <a:lvl1pPr>
              <a:defRPr/>
            </a:lvl1pPr>
          </a:lstStyle>
          <a:p>
            <a:fld id="{96A9E9A3-3552-4E68-AF2D-4206AEBF8771}" type="slidenum">
              <a:rPr lang="en-US" altLang="en-US"/>
              <a:pPr/>
              <a:t>‹#›</a:t>
            </a:fld>
            <a:endParaRPr lang="en-US" altLang="en-US"/>
          </a:p>
        </p:txBody>
      </p:sp>
    </p:spTree>
    <p:extLst>
      <p:ext uri="{BB962C8B-B14F-4D97-AF65-F5344CB8AC3E}">
        <p14:creationId xmlns:p14="http://schemas.microsoft.com/office/powerpoint/2010/main" val="390121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B125-A81F-41A3-A7DC-CC82266BDF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64486-EF6B-4C06-A876-00BC11C684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8A7F79-BB0F-470A-A7F7-9F5F78AA74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560BB6-9511-4932-850E-A82E6E6DD2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41DBBA-58F9-4AAC-8E02-9F217394150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6E2B577-8C57-40BE-8A17-F10764A595E1}"/>
              </a:ext>
            </a:extLst>
          </p:cNvPr>
          <p:cNvSpPr>
            <a:spLocks noGrp="1"/>
          </p:cNvSpPr>
          <p:nvPr>
            <p:ph type="sldNum" sz="quarter" idx="12"/>
          </p:nvPr>
        </p:nvSpPr>
        <p:spPr/>
        <p:txBody>
          <a:bodyPr/>
          <a:lstStyle>
            <a:lvl1pPr>
              <a:defRPr/>
            </a:lvl1pPr>
          </a:lstStyle>
          <a:p>
            <a:fld id="{EA20D930-660E-4C97-8FBE-77F1FB665DB8}" type="slidenum">
              <a:rPr lang="en-US" altLang="en-US"/>
              <a:pPr/>
              <a:t>‹#›</a:t>
            </a:fld>
            <a:endParaRPr lang="en-US" altLang="en-US"/>
          </a:p>
        </p:txBody>
      </p:sp>
    </p:spTree>
    <p:extLst>
      <p:ext uri="{BB962C8B-B14F-4D97-AF65-F5344CB8AC3E}">
        <p14:creationId xmlns:p14="http://schemas.microsoft.com/office/powerpoint/2010/main" val="126827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349-AE33-44C9-B93C-E77D3867E8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B0E172-5F88-4830-840A-03794E761B0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E98D8E-202E-4DBB-8A1B-386ED33199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52839D-8DBB-47BE-B141-D6D270E12A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F5321C-DB9C-4810-B8C7-E5FF303356F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CAB4C6-DAAF-4105-9FA1-02B080F264AE}"/>
              </a:ext>
            </a:extLst>
          </p:cNvPr>
          <p:cNvSpPr>
            <a:spLocks noGrp="1"/>
          </p:cNvSpPr>
          <p:nvPr>
            <p:ph type="sldNum" sz="quarter" idx="12"/>
          </p:nvPr>
        </p:nvSpPr>
        <p:spPr/>
        <p:txBody>
          <a:bodyPr/>
          <a:lstStyle>
            <a:lvl1pPr>
              <a:defRPr/>
            </a:lvl1pPr>
          </a:lstStyle>
          <a:p>
            <a:fld id="{5D982E4F-DD5E-4189-8A7B-5C08053CCD20}" type="slidenum">
              <a:rPr lang="en-US" altLang="en-US"/>
              <a:pPr/>
              <a:t>‹#›</a:t>
            </a:fld>
            <a:endParaRPr lang="en-US" altLang="en-US"/>
          </a:p>
        </p:txBody>
      </p:sp>
    </p:spTree>
    <p:extLst>
      <p:ext uri="{BB962C8B-B14F-4D97-AF65-F5344CB8AC3E}">
        <p14:creationId xmlns:p14="http://schemas.microsoft.com/office/powerpoint/2010/main" val="96637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aturation sat="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44F587-59C5-4452-947A-412A8F76A0FD}"/>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084D9CC-1402-4B23-B053-D41980F561B7}"/>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4E4D7C69-DFD0-4016-B674-2D942E57269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4101" name="Rectangle 5">
            <a:extLst>
              <a:ext uri="{FF2B5EF4-FFF2-40B4-BE49-F238E27FC236}">
                <a16:creationId xmlns:a16="http://schemas.microsoft.com/office/drawing/2014/main" id="{10F36EC4-5E5F-4B7E-88D4-2982462F982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4102" name="Rectangle 6">
            <a:extLst>
              <a:ext uri="{FF2B5EF4-FFF2-40B4-BE49-F238E27FC236}">
                <a16:creationId xmlns:a16="http://schemas.microsoft.com/office/drawing/2014/main" id="{84D14795-40A3-413F-92A6-6A074BF6A9E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54A69B5-3174-400E-BAEC-5F1CEBA0FE4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3EFA9C6-AF43-4456-ADAF-08C35AF583E2}"/>
              </a:ext>
            </a:extLst>
          </p:cNvPr>
          <p:cNvSpPr>
            <a:spLocks noGrp="1" noChangeArrowheads="1"/>
          </p:cNvSpPr>
          <p:nvPr>
            <p:ph type="ctrTitle"/>
          </p:nvPr>
        </p:nvSpPr>
        <p:spPr>
          <a:xfrm>
            <a:off x="0" y="152400"/>
            <a:ext cx="9144000" cy="822325"/>
          </a:xfrm>
        </p:spPr>
        <p:txBody>
          <a:bodyPr/>
          <a:lstStyle/>
          <a:p>
            <a:r>
              <a:rPr lang="en-US" altLang="en-US" sz="6400" dirty="0">
                <a:solidFill>
                  <a:srgbClr val="000000"/>
                </a:solidFill>
                <a:latin typeface="Centaur" panose="02030504050205020304" pitchFamily="18" charset="0"/>
              </a:rPr>
              <a:t>Proverbs 22:6</a:t>
            </a:r>
          </a:p>
        </p:txBody>
      </p:sp>
      <p:sp>
        <p:nvSpPr>
          <p:cNvPr id="2051" name="Rectangle 3">
            <a:extLst>
              <a:ext uri="{FF2B5EF4-FFF2-40B4-BE49-F238E27FC236}">
                <a16:creationId xmlns:a16="http://schemas.microsoft.com/office/drawing/2014/main" id="{EDA673D8-09AB-40F2-8098-EC4D112C54F3}"/>
              </a:ext>
            </a:extLst>
          </p:cNvPr>
          <p:cNvSpPr>
            <a:spLocks noGrp="1" noChangeArrowheads="1"/>
          </p:cNvSpPr>
          <p:nvPr>
            <p:ph type="subTitle" idx="1"/>
          </p:nvPr>
        </p:nvSpPr>
        <p:spPr>
          <a:xfrm>
            <a:off x="228600" y="990600"/>
            <a:ext cx="8610600" cy="5562600"/>
          </a:xfrm>
        </p:spPr>
        <p:txBody>
          <a:bodyPr/>
          <a:lstStyle/>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Truism/Axiom:</a:t>
            </a:r>
          </a:p>
          <a:p>
            <a:pPr algn="just">
              <a:lnSpc>
                <a:spcPct val="90000"/>
              </a:lnSpc>
              <a:buFont typeface="Symbol" panose="05050102010706020507" pitchFamily="18" charset="2"/>
              <a:buChar char=""/>
            </a:pPr>
            <a:r>
              <a:rPr lang="en-US" altLang="en-US" sz="3500" dirty="0">
                <a:solidFill>
                  <a:srgbClr val="FFFF00"/>
                </a:solidFill>
                <a:latin typeface="Times New Roman" panose="02020603050405020304" pitchFamily="18" charset="0"/>
                <a:cs typeface="Times New Roman" panose="02020603050405020304" pitchFamily="18" charset="0"/>
              </a:rPr>
              <a:t>   Some children don’t get to be old.</a:t>
            </a:r>
          </a:p>
          <a:p>
            <a:pPr algn="just">
              <a:lnSpc>
                <a:spcPct val="90000"/>
              </a:lnSpc>
              <a:buFont typeface="Symbol" panose="05050102010706020507" pitchFamily="18" charset="2"/>
              <a:buChar char=""/>
            </a:pPr>
            <a:r>
              <a:rPr lang="en-US" altLang="en-US" sz="3500" dirty="0">
                <a:solidFill>
                  <a:srgbClr val="FFFF00"/>
                </a:solidFill>
                <a:latin typeface="Times New Roman" panose="02020603050405020304" pitchFamily="18" charset="0"/>
                <a:cs typeface="Times New Roman" panose="02020603050405020304" pitchFamily="18" charset="0"/>
              </a:rPr>
              <a:t>   Some parents die.</a:t>
            </a:r>
          </a:p>
          <a:p>
            <a:pPr algn="just">
              <a:lnSpc>
                <a:spcPct val="90000"/>
              </a:lnSpc>
              <a:buFont typeface="Symbol" panose="05050102010706020507" pitchFamily="18" charset="2"/>
              <a:buChar char=""/>
            </a:pPr>
            <a:r>
              <a:rPr lang="en-US" altLang="en-US" sz="3500" dirty="0">
                <a:solidFill>
                  <a:srgbClr val="FFFF00"/>
                </a:solidFill>
                <a:latin typeface="Times New Roman" panose="02020603050405020304" pitchFamily="18" charset="0"/>
                <a:cs typeface="Times New Roman" panose="02020603050405020304" pitchFamily="18" charset="0"/>
              </a:rPr>
              <a:t>   Some children’s mental capacity remains	in innocence.</a:t>
            </a:r>
          </a:p>
          <a:p>
            <a:pPr algn="just">
              <a:lnSpc>
                <a:spcPct val="90000"/>
              </a:lnSpc>
              <a:buFont typeface="Symbol" panose="05050102010706020507" pitchFamily="18" charset="2"/>
              <a:buChar char=""/>
            </a:pPr>
            <a:r>
              <a:rPr lang="en-US" altLang="en-US" sz="3500" dirty="0">
                <a:solidFill>
                  <a:srgbClr val="FFFF00"/>
                </a:solidFill>
                <a:latin typeface="Times New Roman" panose="02020603050405020304" pitchFamily="18" charset="0"/>
                <a:cs typeface="Times New Roman" panose="02020603050405020304" pitchFamily="18" charset="0"/>
              </a:rPr>
              <a:t>   Some parents are not godly as they need	to be. </a:t>
            </a:r>
          </a:p>
          <a:p>
            <a:pPr algn="just">
              <a:lnSpc>
                <a:spcPct val="90000"/>
              </a:lnSpc>
              <a:buFont typeface="Symbol" panose="05050102010706020507" pitchFamily="18" charset="2"/>
              <a:buChar char=""/>
            </a:pPr>
            <a:r>
              <a:rPr lang="en-US" altLang="en-US" sz="3500" dirty="0">
                <a:solidFill>
                  <a:srgbClr val="FFFF00"/>
                </a:solidFill>
                <a:latin typeface="Times New Roman" panose="02020603050405020304" pitchFamily="18" charset="0"/>
                <a:cs typeface="Times New Roman" panose="02020603050405020304" pitchFamily="18" charset="0"/>
              </a:rPr>
              <a:t>   This proverb requires </a:t>
            </a:r>
            <a:r>
              <a:rPr lang="en-US" altLang="en-US" sz="3500" b="1" i="1" dirty="0">
                <a:solidFill>
                  <a:srgbClr val="FFFF00"/>
                </a:solidFill>
                <a:latin typeface="Times New Roman" panose="02020603050405020304" pitchFamily="18" charset="0"/>
                <a:cs typeface="Times New Roman" panose="02020603050405020304" pitchFamily="18" charset="0"/>
              </a:rPr>
              <a:t>action</a:t>
            </a:r>
            <a:r>
              <a:rPr lang="en-US" altLang="en-US" sz="3500" dirty="0">
                <a:solidFill>
                  <a:srgbClr val="FFFF00"/>
                </a:solidFill>
                <a:latin typeface="Times New Roman" panose="02020603050405020304" pitchFamily="18" charset="0"/>
                <a:cs typeface="Times New Roman" panose="02020603050405020304" pitchFamily="18" charset="0"/>
              </a:rPr>
              <a:t>. Therefore, if	one or both parties are </a:t>
            </a:r>
            <a:r>
              <a:rPr lang="en-US" altLang="en-US" sz="3500" b="1" i="1" dirty="0">
                <a:solidFill>
                  <a:srgbClr val="FFFF00"/>
                </a:solidFill>
                <a:latin typeface="Times New Roman" panose="02020603050405020304" pitchFamily="18" charset="0"/>
                <a:cs typeface="Times New Roman" panose="02020603050405020304" pitchFamily="18" charset="0"/>
              </a:rPr>
              <a:t>inactive</a:t>
            </a:r>
            <a:r>
              <a:rPr lang="en-US" altLang="en-US" sz="3500" dirty="0">
                <a:solidFill>
                  <a:srgbClr val="FFFF00"/>
                </a:solidFill>
                <a:latin typeface="Times New Roman" panose="02020603050405020304" pitchFamily="18" charset="0"/>
                <a:cs typeface="Times New Roman" panose="02020603050405020304" pitchFamily="18" charset="0"/>
              </a:rPr>
              <a:t>, then	this statement will not be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 calcmode="lin" valueType="num">
                                      <p:cBhvr additive="base">
                                        <p:cTn id="31"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 calcmode="lin" valueType="num">
                                      <p:cBhvr additive="base">
                                        <p:cTn id="37"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B7AA8EB-5A36-495F-809C-FAB0CFBBD213}"/>
              </a:ext>
            </a:extLst>
          </p:cNvPr>
          <p:cNvSpPr>
            <a:spLocks noGrp="1" noChangeArrowheads="1"/>
          </p:cNvSpPr>
          <p:nvPr>
            <p:ph type="ctrTitle"/>
          </p:nvPr>
        </p:nvSpPr>
        <p:spPr>
          <a:xfrm>
            <a:off x="0" y="152400"/>
            <a:ext cx="9144000" cy="822325"/>
          </a:xfrm>
        </p:spPr>
        <p:txBody>
          <a:bodyPr/>
          <a:lstStyle/>
          <a:p>
            <a:r>
              <a:rPr lang="en-US" altLang="en-US" sz="6400" dirty="0">
                <a:solidFill>
                  <a:srgbClr val="000000"/>
                </a:solidFill>
                <a:latin typeface="Centaur" panose="02030504050205020304" pitchFamily="18" charset="0"/>
              </a:rPr>
              <a:t>Proverbs 22:6</a:t>
            </a:r>
          </a:p>
        </p:txBody>
      </p:sp>
      <p:sp>
        <p:nvSpPr>
          <p:cNvPr id="7171" name="Rectangle 3">
            <a:extLst>
              <a:ext uri="{FF2B5EF4-FFF2-40B4-BE49-F238E27FC236}">
                <a16:creationId xmlns:a16="http://schemas.microsoft.com/office/drawing/2014/main" id="{CA09342B-A1E7-46E5-B947-608C288BC439}"/>
              </a:ext>
            </a:extLst>
          </p:cNvPr>
          <p:cNvSpPr>
            <a:spLocks noGrp="1" noChangeArrowheads="1"/>
          </p:cNvSpPr>
          <p:nvPr>
            <p:ph type="subTitle" idx="1"/>
          </p:nvPr>
        </p:nvSpPr>
        <p:spPr>
          <a:xfrm>
            <a:off x="228600" y="990600"/>
            <a:ext cx="8610600" cy="5562600"/>
          </a:xfrm>
        </p:spPr>
        <p:txBody>
          <a:bodyPr/>
          <a:lstStyle/>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Train Up – </a:t>
            </a:r>
            <a:r>
              <a:rPr lang="en-US" altLang="en-US" sz="3500" dirty="0">
                <a:solidFill>
                  <a:srgbClr val="FFFF00"/>
                </a:solidFill>
                <a:latin typeface="Times New Roman" panose="02020603050405020304" pitchFamily="18" charset="0"/>
                <a:cs typeface="Times New Roman" panose="02020603050405020304" pitchFamily="18" charset="0"/>
              </a:rPr>
              <a:t>(Eph. 6:4; Prov. 29:15)</a:t>
            </a:r>
          </a:p>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A Child – </a:t>
            </a:r>
            <a:r>
              <a:rPr lang="en-US" altLang="en-US" sz="3500" dirty="0">
                <a:solidFill>
                  <a:srgbClr val="FFFF00"/>
                </a:solidFill>
                <a:latin typeface="Times New Roman" panose="02020603050405020304" pitchFamily="18" charset="0"/>
                <a:cs typeface="Times New Roman" panose="02020603050405020304" pitchFamily="18" charset="0"/>
              </a:rPr>
              <a:t>(Matt. 18:1-5; I Cor. 14:20;				Prov. 10:1, 17:25, 22:15)</a:t>
            </a:r>
          </a:p>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In The Way – </a:t>
            </a:r>
            <a:r>
              <a:rPr lang="en-US" altLang="en-US" sz="3500" dirty="0">
                <a:solidFill>
                  <a:srgbClr val="FFFF00"/>
                </a:solidFill>
                <a:latin typeface="Times New Roman" panose="02020603050405020304" pitchFamily="18" charset="0"/>
                <a:cs typeface="Times New Roman" panose="02020603050405020304" pitchFamily="18" charset="0"/>
              </a:rPr>
              <a:t>(Jer. 6:16; Jn. 14:6)</a:t>
            </a:r>
          </a:p>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He Should Go – </a:t>
            </a:r>
            <a:r>
              <a:rPr lang="en-US" altLang="en-US" sz="3500" dirty="0">
                <a:solidFill>
                  <a:srgbClr val="FFFF00"/>
                </a:solidFill>
                <a:latin typeface="Times New Roman" panose="02020603050405020304" pitchFamily="18" charset="0"/>
                <a:cs typeface="Times New Roman" panose="02020603050405020304" pitchFamily="18" charset="0"/>
              </a:rPr>
              <a:t>(There are standards!)</a:t>
            </a:r>
          </a:p>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When He Is Old – </a:t>
            </a:r>
            <a:r>
              <a:rPr lang="en-US" altLang="en-US" sz="3500" dirty="0">
                <a:solidFill>
                  <a:srgbClr val="FFFF00"/>
                </a:solidFill>
                <a:latin typeface="Times New Roman" panose="02020603050405020304" pitchFamily="18" charset="0"/>
                <a:cs typeface="Times New Roman" panose="02020603050405020304" pitchFamily="18" charset="0"/>
              </a:rPr>
              <a:t>(Col. 3:17)</a:t>
            </a:r>
          </a:p>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He Will Not Depart – </a:t>
            </a:r>
            <a:r>
              <a:rPr lang="en-US" altLang="en-US" sz="3500" dirty="0">
                <a:solidFill>
                  <a:srgbClr val="FFFF00"/>
                </a:solidFill>
                <a:latin typeface="Times New Roman" panose="02020603050405020304" pitchFamily="18" charset="0"/>
                <a:cs typeface="Times New Roman" panose="02020603050405020304" pitchFamily="18" charset="0"/>
              </a:rPr>
              <a:t>(Col. 3:20;									Eph. 6:1-3)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C4815E5-3868-43AB-AA2E-B1691A340DA6}"/>
              </a:ext>
            </a:extLst>
          </p:cNvPr>
          <p:cNvSpPr>
            <a:spLocks noGrp="1" noChangeArrowheads="1"/>
          </p:cNvSpPr>
          <p:nvPr>
            <p:ph type="ctrTitle"/>
          </p:nvPr>
        </p:nvSpPr>
        <p:spPr>
          <a:xfrm>
            <a:off x="0" y="152400"/>
            <a:ext cx="9144000" cy="822325"/>
          </a:xfrm>
        </p:spPr>
        <p:txBody>
          <a:bodyPr/>
          <a:lstStyle/>
          <a:p>
            <a:r>
              <a:rPr lang="en-US" altLang="en-US" sz="6400" dirty="0">
                <a:solidFill>
                  <a:srgbClr val="000000"/>
                </a:solidFill>
                <a:latin typeface="Centaur" panose="02030504050205020304" pitchFamily="18" charset="0"/>
              </a:rPr>
              <a:t>Proverbs 22:6</a:t>
            </a:r>
          </a:p>
        </p:txBody>
      </p:sp>
      <p:sp>
        <p:nvSpPr>
          <p:cNvPr id="9219" name="Rectangle 3">
            <a:extLst>
              <a:ext uri="{FF2B5EF4-FFF2-40B4-BE49-F238E27FC236}">
                <a16:creationId xmlns:a16="http://schemas.microsoft.com/office/drawing/2014/main" id="{98C4EEA3-D6F2-42AD-BF17-D0F7F8DFA69B}"/>
              </a:ext>
            </a:extLst>
          </p:cNvPr>
          <p:cNvSpPr>
            <a:spLocks noGrp="1" noChangeArrowheads="1"/>
          </p:cNvSpPr>
          <p:nvPr>
            <p:ph type="subTitle" idx="1"/>
          </p:nvPr>
        </p:nvSpPr>
        <p:spPr>
          <a:xfrm>
            <a:off x="228600" y="990600"/>
            <a:ext cx="8610600" cy="5562600"/>
          </a:xfrm>
        </p:spPr>
        <p:txBody>
          <a:bodyPr/>
          <a:lstStyle/>
          <a:p>
            <a:pPr algn="just">
              <a:lnSpc>
                <a:spcPct val="90000"/>
              </a:lnSpc>
            </a:pPr>
            <a:r>
              <a:rPr lang="en-US" altLang="en-US" sz="4500" dirty="0">
                <a:solidFill>
                  <a:srgbClr val="FFFF00"/>
                </a:solidFill>
                <a:latin typeface="Times New Roman" panose="02020603050405020304" pitchFamily="18" charset="0"/>
                <a:cs typeface="Times New Roman" panose="02020603050405020304" pitchFamily="18" charset="0"/>
              </a:rPr>
              <a:t>This proverb demands ACTION!</a:t>
            </a:r>
          </a:p>
          <a:p>
            <a:pPr algn="just">
              <a:lnSpc>
                <a:spcPct val="90000"/>
              </a:lnSpc>
            </a:pPr>
            <a:r>
              <a:rPr lang="en-US" altLang="en-US" sz="3500" dirty="0">
                <a:solidFill>
                  <a:srgbClr val="FFFF00"/>
                </a:solidFill>
                <a:latin typeface="Times New Roman" panose="02020603050405020304" pitchFamily="18" charset="0"/>
                <a:cs typeface="Times New Roman" panose="02020603050405020304" pitchFamily="18" charset="0"/>
              </a:rPr>
              <a:t>	Humans keep their children home for years to help them to prepare for earth-life and eternity!</a:t>
            </a:r>
          </a:p>
          <a:p>
            <a:pPr algn="just">
              <a:lnSpc>
                <a:spcPct val="90000"/>
              </a:lnSpc>
            </a:pPr>
            <a:r>
              <a:rPr lang="en-US" altLang="en-US" sz="3500" dirty="0">
                <a:solidFill>
                  <a:srgbClr val="FFFF00"/>
                </a:solidFill>
                <a:latin typeface="Times New Roman" panose="02020603050405020304" pitchFamily="18" charset="0"/>
                <a:cs typeface="Times New Roman" panose="02020603050405020304" pitchFamily="18" charset="0"/>
              </a:rPr>
              <a:t>Proverbs 22:6 emphasizes our responsibility to bring up our children correctly!</a:t>
            </a:r>
          </a:p>
          <a:p>
            <a:pPr algn="just">
              <a:lnSpc>
                <a:spcPct val="90000"/>
              </a:lnSpc>
            </a:pPr>
            <a:r>
              <a:rPr lang="en-US" altLang="en-US" sz="3500" dirty="0">
                <a:solidFill>
                  <a:srgbClr val="FFFF00"/>
                </a:solidFill>
                <a:latin typeface="Times New Roman" panose="02020603050405020304" pitchFamily="18" charset="0"/>
                <a:cs typeface="Times New Roman" panose="02020603050405020304" pitchFamily="18" charset="0"/>
              </a:rPr>
              <a:t>	Christians need to weigh their decisions carefully when raising children.</a:t>
            </a:r>
          </a:p>
          <a:p>
            <a:pPr algn="just">
              <a:lnSpc>
                <a:spcPct val="90000"/>
              </a:lnSpc>
            </a:pPr>
            <a:r>
              <a:rPr lang="en-US" altLang="en-US" sz="3500" dirty="0">
                <a:solidFill>
                  <a:srgbClr val="FFFF00"/>
                </a:solidFill>
                <a:latin typeface="Times New Roman" panose="02020603050405020304" pitchFamily="18" charset="0"/>
                <a:cs typeface="Times New Roman" panose="02020603050405020304" pitchFamily="18" charset="0"/>
              </a:rPr>
              <a:t>	Much of parents’ work is to help children be independent.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AE2706-FBF6-43D0-BBE5-8B785FE899B4}"/>
              </a:ext>
            </a:extLst>
          </p:cNvPr>
          <p:cNvSpPr>
            <a:spLocks noGrp="1" noChangeArrowheads="1"/>
          </p:cNvSpPr>
          <p:nvPr>
            <p:ph type="title"/>
          </p:nvPr>
        </p:nvSpPr>
        <p:spPr>
          <a:xfrm>
            <a:off x="0" y="0"/>
            <a:ext cx="9144000" cy="1143000"/>
          </a:xfrm>
        </p:spPr>
        <p:txBody>
          <a:bodyPr/>
          <a:lstStyle/>
          <a:p>
            <a:pPr algn="ctr"/>
            <a:r>
              <a:rPr lang="en-US" altLang="en-US" sz="5600" b="1" dirty="0">
                <a:solidFill>
                  <a:srgbClr val="000000"/>
                </a:solidFill>
                <a:latin typeface="Centaur" panose="02030504050205020304" pitchFamily="18" charset="0"/>
              </a:rPr>
              <a:t>“What Must I Do To Be Saved?”</a:t>
            </a:r>
          </a:p>
        </p:txBody>
      </p:sp>
      <p:sp>
        <p:nvSpPr>
          <p:cNvPr id="6147" name="Text Box 3">
            <a:extLst>
              <a:ext uri="{FF2B5EF4-FFF2-40B4-BE49-F238E27FC236}">
                <a16:creationId xmlns:a16="http://schemas.microsoft.com/office/drawing/2014/main" id="{4158ACF2-4B3C-4D9A-BEB9-11D2A6B811DB}"/>
              </a:ext>
            </a:extLst>
          </p:cNvPr>
          <p:cNvSpPr txBox="1">
            <a:spLocks noChangeArrowheads="1"/>
          </p:cNvSpPr>
          <p:nvPr/>
        </p:nvSpPr>
        <p:spPr bwMode="auto">
          <a:xfrm>
            <a:off x="304800" y="990600"/>
            <a:ext cx="83820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sz="4000"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Hear The Gospel (Rom. 10:17)</a:t>
            </a:r>
          </a:p>
          <a:p>
            <a:pPr algn="ctr">
              <a:spcBef>
                <a:spcPct val="20000"/>
              </a:spcBef>
            </a:pPr>
            <a:r>
              <a:rPr lang="en-US" altLang="en-US" sz="4000"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Believe In Christ (Jn. 8:24)</a:t>
            </a:r>
          </a:p>
          <a:p>
            <a:pPr algn="ctr">
              <a:spcBef>
                <a:spcPct val="20000"/>
              </a:spcBef>
            </a:pPr>
            <a:r>
              <a:rPr lang="en-US" altLang="en-US" sz="4000"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Repent Of Sins (Lk.13:3)</a:t>
            </a:r>
          </a:p>
          <a:p>
            <a:pPr algn="ctr">
              <a:spcBef>
                <a:spcPct val="20000"/>
              </a:spcBef>
            </a:pPr>
            <a:r>
              <a:rPr lang="en-US" altLang="en-US" sz="4000"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Confess Christ (Rom. 10:10)</a:t>
            </a:r>
          </a:p>
          <a:p>
            <a:pPr algn="ctr">
              <a:spcBef>
                <a:spcPct val="20000"/>
              </a:spcBef>
            </a:pPr>
            <a:r>
              <a:rPr lang="en-US" altLang="en-US" sz="4000"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Be Baptized (I Pet. 3:21)</a:t>
            </a:r>
          </a:p>
        </p:txBody>
      </p:sp>
      <p:sp>
        <p:nvSpPr>
          <p:cNvPr id="6148" name="Text Box 4">
            <a:extLst>
              <a:ext uri="{FF2B5EF4-FFF2-40B4-BE49-F238E27FC236}">
                <a16:creationId xmlns:a16="http://schemas.microsoft.com/office/drawing/2014/main" id="{80383BE6-B5EE-41D4-8E57-23B6A7ADA843}"/>
              </a:ext>
            </a:extLst>
          </p:cNvPr>
          <p:cNvSpPr txBox="1">
            <a:spLocks noChangeArrowheads="1"/>
          </p:cNvSpPr>
          <p:nvPr/>
        </p:nvSpPr>
        <p:spPr bwMode="auto">
          <a:xfrm>
            <a:off x="228600" y="4648200"/>
            <a:ext cx="891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b="1" u="sng"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For The Erring Child:</a:t>
            </a:r>
            <a:r>
              <a:rPr lang="en-US" alt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algn="ctr"/>
            <a:r>
              <a:rPr lang="en-US" alt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Repent (Acts 8:22), Confess (I Jn. 1:9),</a:t>
            </a:r>
          </a:p>
          <a:p>
            <a:pPr algn="ctr"/>
            <a:r>
              <a:rPr lang="en-US" alt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Pray (Acts 8:22)</a:t>
            </a:r>
          </a:p>
        </p:txBody>
      </p:sp>
      <p:sp>
        <p:nvSpPr>
          <p:cNvPr id="6149" name="Line 5">
            <a:extLst>
              <a:ext uri="{FF2B5EF4-FFF2-40B4-BE49-F238E27FC236}">
                <a16:creationId xmlns:a16="http://schemas.microsoft.com/office/drawing/2014/main" id="{00268648-A76B-4DC1-AF80-F5D5A27752A4}"/>
              </a:ext>
            </a:extLst>
          </p:cNvPr>
          <p:cNvSpPr>
            <a:spLocks noChangeShapeType="1"/>
          </p:cNvSpPr>
          <p:nvPr/>
        </p:nvSpPr>
        <p:spPr bwMode="auto">
          <a:xfrm>
            <a:off x="457200" y="990600"/>
            <a:ext cx="8153400" cy="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Tm="2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3000"/>
                                        <p:tgtEl>
                                          <p:spTgt spid="6147">
                                            <p:txEl>
                                              <p:pRg st="0" end="0"/>
                                            </p:txEl>
                                          </p:spTgt>
                                        </p:tgtEl>
                                      </p:cBhvr>
                                    </p:animEffect>
                                  </p:childTnLst>
                                </p:cTn>
                              </p:par>
                            </p:childTnLst>
                          </p:cTn>
                        </p:par>
                        <p:par>
                          <p:cTn id="8" fill="hold" nodeType="afterGroup">
                            <p:stCondLst>
                              <p:cond delay="3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3000"/>
                                        <p:tgtEl>
                                          <p:spTgt spid="6147">
                                            <p:txEl>
                                              <p:pRg st="1" end="1"/>
                                            </p:txEl>
                                          </p:spTgt>
                                        </p:tgtEl>
                                      </p:cBhvr>
                                    </p:animEffect>
                                  </p:childTnLst>
                                </p:cTn>
                              </p:par>
                            </p:childTnLst>
                          </p:cTn>
                        </p:par>
                        <p:par>
                          <p:cTn id="12" fill="hold" nodeType="afterGroup">
                            <p:stCondLst>
                              <p:cond delay="6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3000"/>
                                        <p:tgtEl>
                                          <p:spTgt spid="6147">
                                            <p:txEl>
                                              <p:pRg st="2" end="2"/>
                                            </p:txEl>
                                          </p:spTgt>
                                        </p:tgtEl>
                                      </p:cBhvr>
                                    </p:animEffect>
                                  </p:childTnLst>
                                </p:cTn>
                              </p:par>
                            </p:childTnLst>
                          </p:cTn>
                        </p:par>
                        <p:par>
                          <p:cTn id="16" fill="hold" nodeType="afterGroup">
                            <p:stCondLst>
                              <p:cond delay="9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3000"/>
                                        <p:tgtEl>
                                          <p:spTgt spid="6147">
                                            <p:txEl>
                                              <p:pRg st="3" end="3"/>
                                            </p:txEl>
                                          </p:spTgt>
                                        </p:tgtEl>
                                      </p:cBhvr>
                                    </p:animEffect>
                                  </p:childTnLst>
                                </p:cTn>
                              </p:par>
                            </p:childTnLst>
                          </p:cTn>
                        </p:par>
                        <p:par>
                          <p:cTn id="20" fill="hold" nodeType="afterGroup">
                            <p:stCondLst>
                              <p:cond delay="12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3000"/>
                                        <p:tgtEl>
                                          <p:spTgt spid="6147">
                                            <p:txEl>
                                              <p:pRg st="4" end="4"/>
                                            </p:txEl>
                                          </p:spTgt>
                                        </p:tgtEl>
                                      </p:cBhvr>
                                    </p:animEffect>
                                  </p:childTnLst>
                                </p:cTn>
                              </p:par>
                            </p:childTnLst>
                          </p:cTn>
                        </p:par>
                        <p:par>
                          <p:cTn id="24" fill="hold" nodeType="afterGroup">
                            <p:stCondLst>
                              <p:cond delay="15000"/>
                            </p:stCondLst>
                            <p:childTnLst>
                              <p:par>
                                <p:cTn id="25" presetID="6" presetClass="entr" presetSubtype="32" fill="hold" grpId="0" nodeType="after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circle(out)">
                                      <p:cBhvr>
                                        <p:cTn id="2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2028</TotalTime>
  <Words>848</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Wingdings</vt:lpstr>
      <vt:lpstr>Symbol</vt:lpstr>
      <vt:lpstr>Calibri</vt:lpstr>
      <vt:lpstr>Tahoma</vt:lpstr>
      <vt:lpstr>Arial</vt:lpstr>
      <vt:lpstr>Centaur</vt:lpstr>
      <vt:lpstr>Times New Roman</vt:lpstr>
      <vt:lpstr>Ocean</vt:lpstr>
      <vt:lpstr>Proverbs 22:6</vt:lpstr>
      <vt:lpstr>Proverbs 22:6</vt:lpstr>
      <vt:lpstr>Proverbs 22:6</vt:lpstr>
      <vt:lpstr>“What Must I Do To Be Saved?”</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22:6</dc:title>
  <dc:creator>Jarrod Jacobs</dc:creator>
  <cp:lastModifiedBy>Jarrod Jacobs</cp:lastModifiedBy>
  <cp:revision>32</cp:revision>
  <dcterms:created xsi:type="dcterms:W3CDTF">2007-03-18T02:43:39Z</dcterms:created>
  <dcterms:modified xsi:type="dcterms:W3CDTF">2023-09-10T13:12:08Z</dcterms:modified>
</cp:coreProperties>
</file>